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20"/>
  </p:notesMasterIdLst>
  <p:handoutMasterIdLst>
    <p:handoutMasterId r:id="rId21"/>
  </p:handout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906000" cy="6858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8CF84379-FB12-1A4E-B619-B9BA3AC63161}">
          <p14:sldIdLst>
            <p14:sldId id="256"/>
            <p14:sldId id="257"/>
            <p14:sldId id="258"/>
            <p14:sldId id="259"/>
            <p14:sldId id="260"/>
            <p14:sldId id="261"/>
            <p14:sldId id="263"/>
            <p14:sldId id="264"/>
            <p14:sldId id="265"/>
            <p14:sldId id="266"/>
            <p14:sldId id="267"/>
            <p14:sldId id="268"/>
            <p14:sldId id="269"/>
            <p14:sldId id="270"/>
            <p14:sldId id="271"/>
            <p14:sldId id="272"/>
            <p14:sldId id="273"/>
            <p14:sldId id="274"/>
          </p14:sldIdLst>
        </p14:section>
      </p14:sectionLst>
    </p:ext>
    <p:ext uri="{EFAFB233-063F-42B5-8137-9DF3F51BA10A}">
      <p15:sldGuideLst xmlns:p15="http://schemas.microsoft.com/office/powerpoint/2012/main">
        <p15:guide id="1" orient="horz" pos="3294" userDrawn="1">
          <p15:clr>
            <a:srgbClr val="A4A3A4"/>
          </p15:clr>
        </p15:guide>
        <p15:guide id="2" pos="3120">
          <p15:clr>
            <a:srgbClr val="A4A3A4"/>
          </p15:clr>
        </p15:guide>
        <p15:guide id="3" orient="horz" pos="3340">
          <p15:clr>
            <a:srgbClr val="A4A3A4"/>
          </p15:clr>
        </p15:guide>
        <p15:guide id="4" pos="4435">
          <p15:clr>
            <a:srgbClr val="A4A3A4"/>
          </p15:clr>
        </p15:guide>
        <p15:guide id="5" pos="5297">
          <p15:clr>
            <a:srgbClr val="A4A3A4"/>
          </p15:clr>
        </p15:guide>
        <p15:guide id="6" orient="horz" pos="3113">
          <p15:clr>
            <a:srgbClr val="A4A3A4"/>
          </p15:clr>
        </p15:guide>
        <p15:guide id="7" pos="529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BB6"/>
    <a:srgbClr val="003B7B"/>
    <a:srgbClr val="EFF6FE"/>
    <a:srgbClr val="C0D6F9"/>
    <a:srgbClr val="8AB832"/>
    <a:srgbClr val="329900"/>
    <a:srgbClr val="559E3A"/>
    <a:srgbClr val="6B9F25"/>
    <a:srgbClr val="019900"/>
    <a:srgbClr val="559E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3" autoAdjust="0"/>
    <p:restoredTop sz="91597" autoAdjust="0"/>
  </p:normalViewPr>
  <p:slideViewPr>
    <p:cSldViewPr>
      <p:cViewPr varScale="1">
        <p:scale>
          <a:sx n="169" d="100"/>
          <a:sy n="169" d="100"/>
        </p:scale>
        <p:origin x="216" y="1600"/>
      </p:cViewPr>
      <p:guideLst>
        <p:guide orient="horz" pos="3294"/>
        <p:guide pos="3120"/>
        <p:guide orient="horz" pos="3340"/>
        <p:guide pos="4435"/>
        <p:guide pos="5297"/>
        <p:guide orient="horz" pos="3113"/>
        <p:guide pos="5298"/>
      </p:guideLst>
    </p:cSldViewPr>
  </p:slideViewPr>
  <p:notesTextViewPr>
    <p:cViewPr>
      <p:scale>
        <a:sx n="100" d="100"/>
        <a:sy n="100" d="100"/>
      </p:scale>
      <p:origin x="0" y="0"/>
    </p:cViewPr>
  </p:notesTextViewPr>
  <p:sorterViewPr>
    <p:cViewPr>
      <p:scale>
        <a:sx n="70" d="100"/>
        <a:sy n="70" d="100"/>
      </p:scale>
      <p:origin x="0" y="0"/>
    </p:cViewPr>
  </p:sorterViewPr>
  <p:notesViewPr>
    <p:cSldViewPr snapToGrid="0" snapToObjects="1">
      <p:cViewPr varScale="1">
        <p:scale>
          <a:sx n="83" d="100"/>
          <a:sy n="83" d="100"/>
        </p:scale>
        <p:origin x="-390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754553-FBE7-554F-B8AC-FE9259A91980}" type="datetimeFigureOut">
              <a:rPr lang="de-DE" smtClean="0"/>
              <a:t>30.11.20</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542ACC-499C-CD49-9C75-56CB212B3C3B}" type="slidenum">
              <a:rPr lang="de-DE" smtClean="0"/>
              <a:t>‹Nr.›</a:t>
            </a:fld>
            <a:endParaRPr lang="de-DE"/>
          </a:p>
        </p:txBody>
      </p:sp>
    </p:spTree>
    <p:extLst>
      <p:ext uri="{BB962C8B-B14F-4D97-AF65-F5344CB8AC3E}">
        <p14:creationId xmlns:p14="http://schemas.microsoft.com/office/powerpoint/2010/main" val="3279145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875F6B-29ED-4A73-997E-BEFE8E14B3A9}" type="datetimeFigureOut">
              <a:rPr lang="de-DE" smtClean="0"/>
              <a:t>30.11.20</a:t>
            </a:fld>
            <a:endParaRPr lang="de-DE"/>
          </a:p>
        </p:txBody>
      </p:sp>
      <p:sp>
        <p:nvSpPr>
          <p:cNvPr id="4" name="Folienbildplatzhalt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576D9C-36F0-49A7-B07F-AAAC71902CD3}" type="slidenum">
              <a:rPr lang="de-DE" smtClean="0"/>
              <a:t>‹Nr.›</a:t>
            </a:fld>
            <a:endParaRPr lang="de-DE"/>
          </a:p>
        </p:txBody>
      </p:sp>
    </p:spTree>
    <p:extLst>
      <p:ext uri="{BB962C8B-B14F-4D97-AF65-F5344CB8AC3E}">
        <p14:creationId xmlns:p14="http://schemas.microsoft.com/office/powerpoint/2010/main" val="2339912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lie leer">
    <p:spTree>
      <p:nvGrpSpPr>
        <p:cNvPr id="1" name=""/>
        <p:cNvGrpSpPr/>
        <p:nvPr/>
      </p:nvGrpSpPr>
      <p:grpSpPr>
        <a:xfrm>
          <a:off x="0" y="0"/>
          <a:ext cx="0" cy="0"/>
          <a:chOff x="0" y="0"/>
          <a:chExt cx="0" cy="0"/>
        </a:xfrm>
      </p:grpSpPr>
      <p:sp>
        <p:nvSpPr>
          <p:cNvPr id="2" name="Rectangle 17"/>
          <p:cNvSpPr>
            <a:spLocks noGrp="1" noChangeArrowheads="1"/>
          </p:cNvSpPr>
          <p:nvPr>
            <p:ph type="sldNum" sz="quarter" idx="10"/>
          </p:nvPr>
        </p:nvSpPr>
        <p:spPr>
          <a:ln/>
        </p:spPr>
        <p:txBody>
          <a:bodyPr/>
          <a:lstStyle>
            <a:lvl1pPr>
              <a:defRPr/>
            </a:lvl1pPr>
          </a:lstStyle>
          <a:p>
            <a:pPr>
              <a:defRPr/>
            </a:pPr>
            <a:fld id="{089C57D6-F6F3-E04C-B5A4-67624E91738C}" type="slidenum">
              <a:rPr lang="de-DE" smtClean="0">
                <a:solidFill>
                  <a:srgbClr val="000000"/>
                </a:solidFill>
              </a:rPr>
              <a:pPr>
                <a:defRPr/>
              </a:pPr>
              <a:t>‹Nr.›</a:t>
            </a:fld>
            <a:endParaRPr lang="de-DE" dirty="0">
              <a:solidFill>
                <a:srgbClr val="000000"/>
              </a:solidFill>
            </a:endParaRPr>
          </a:p>
        </p:txBody>
      </p:sp>
      <p:sp>
        <p:nvSpPr>
          <p:cNvPr id="3" name="Rectangle 2">
            <a:extLst>
              <a:ext uri="{FF2B5EF4-FFF2-40B4-BE49-F238E27FC236}">
                <a16:creationId xmlns:a16="http://schemas.microsoft.com/office/drawing/2014/main" id="{9E60F744-D36E-1A40-B59F-116E32791B91}"/>
              </a:ext>
            </a:extLst>
          </p:cNvPr>
          <p:cNvSpPr>
            <a:spLocks noGrp="1" noChangeArrowheads="1"/>
          </p:cNvSpPr>
          <p:nvPr>
            <p:ph type="title"/>
          </p:nvPr>
        </p:nvSpPr>
        <p:spPr bwMode="auto">
          <a:xfrm>
            <a:off x="848543" y="260648"/>
            <a:ext cx="8695993"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de-DE" dirty="0"/>
              <a:t>Mastertitelformat bearbeiten</a:t>
            </a:r>
          </a:p>
        </p:txBody>
      </p:sp>
    </p:spTree>
    <p:extLst>
      <p:ext uri="{BB962C8B-B14F-4D97-AF65-F5344CB8AC3E}">
        <p14:creationId xmlns:p14="http://schemas.microsoft.com/office/powerpoint/2010/main" val="3704424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lie Liste">
    <p:spTree>
      <p:nvGrpSpPr>
        <p:cNvPr id="1" name=""/>
        <p:cNvGrpSpPr/>
        <p:nvPr/>
      </p:nvGrpSpPr>
      <p:grpSpPr>
        <a:xfrm>
          <a:off x="0" y="0"/>
          <a:ext cx="0" cy="0"/>
          <a:chOff x="0" y="0"/>
          <a:chExt cx="0" cy="0"/>
        </a:xfrm>
      </p:grpSpPr>
      <p:sp>
        <p:nvSpPr>
          <p:cNvPr id="2" name="Rectangle 17"/>
          <p:cNvSpPr>
            <a:spLocks noGrp="1" noChangeArrowheads="1"/>
          </p:cNvSpPr>
          <p:nvPr>
            <p:ph type="sldNum" sz="quarter" idx="10"/>
          </p:nvPr>
        </p:nvSpPr>
        <p:spPr>
          <a:ln/>
        </p:spPr>
        <p:txBody>
          <a:bodyPr/>
          <a:lstStyle>
            <a:lvl1pPr>
              <a:defRPr/>
            </a:lvl1pPr>
          </a:lstStyle>
          <a:p>
            <a:pPr>
              <a:defRPr/>
            </a:pPr>
            <a:fld id="{671FAD99-34BE-324F-824B-135D51AA6E63}" type="slidenum">
              <a:rPr lang="de-DE" smtClean="0">
                <a:solidFill>
                  <a:srgbClr val="000000"/>
                </a:solidFill>
              </a:rPr>
              <a:pPr>
                <a:defRPr/>
              </a:pPr>
              <a:t>‹Nr.›</a:t>
            </a:fld>
            <a:endParaRPr lang="de-DE" dirty="0">
              <a:solidFill>
                <a:srgbClr val="000000"/>
              </a:solidFill>
            </a:endParaRPr>
          </a:p>
        </p:txBody>
      </p:sp>
      <p:sp>
        <p:nvSpPr>
          <p:cNvPr id="3" name="Rectangle 2">
            <a:extLst>
              <a:ext uri="{FF2B5EF4-FFF2-40B4-BE49-F238E27FC236}">
                <a16:creationId xmlns:a16="http://schemas.microsoft.com/office/drawing/2014/main" id="{9E60F744-D36E-1A40-B59F-116E32791B91}"/>
              </a:ext>
            </a:extLst>
          </p:cNvPr>
          <p:cNvSpPr>
            <a:spLocks noGrp="1" noChangeArrowheads="1"/>
          </p:cNvSpPr>
          <p:nvPr>
            <p:ph type="title"/>
          </p:nvPr>
        </p:nvSpPr>
        <p:spPr bwMode="auto">
          <a:xfrm>
            <a:off x="848543" y="260648"/>
            <a:ext cx="8695993"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de-DE" dirty="0"/>
              <a:t>Mastertitelformat bearbeiten</a:t>
            </a:r>
          </a:p>
        </p:txBody>
      </p:sp>
      <p:sp>
        <p:nvSpPr>
          <p:cNvPr id="7" name="Inhaltsplatzhalter 6">
            <a:extLst>
              <a:ext uri="{FF2B5EF4-FFF2-40B4-BE49-F238E27FC236}">
                <a16:creationId xmlns:a16="http://schemas.microsoft.com/office/drawing/2014/main" id="{2AE06898-FD32-E747-9828-C14166D10E5D}"/>
              </a:ext>
            </a:extLst>
          </p:cNvPr>
          <p:cNvSpPr>
            <a:spLocks noGrp="1"/>
          </p:cNvSpPr>
          <p:nvPr>
            <p:ph sz="quarter" idx="11"/>
          </p:nvPr>
        </p:nvSpPr>
        <p:spPr>
          <a:xfrm>
            <a:off x="848542" y="1066985"/>
            <a:ext cx="8695993" cy="504078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89846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lie Aufgabe">
    <p:bg>
      <p:bgPr>
        <a:gradFill flip="none" rotWithShape="1">
          <a:gsLst>
            <a:gs pos="0">
              <a:schemeClr val="bg2">
                <a:tint val="40000"/>
                <a:satMod val="350000"/>
              </a:schemeClr>
            </a:gs>
            <a:gs pos="53000">
              <a:schemeClr val="bg2"/>
            </a:gs>
            <a:gs pos="100000">
              <a:srgbClr val="C0D6F9"/>
            </a:gs>
          </a:gsLst>
          <a:lin ang="5400000" scaled="1"/>
          <a:tileRect/>
        </a:gradFill>
        <a:effectLst/>
      </p:bgPr>
    </p:bg>
    <p:spTree>
      <p:nvGrpSpPr>
        <p:cNvPr id="1" name=""/>
        <p:cNvGrpSpPr/>
        <p:nvPr/>
      </p:nvGrpSpPr>
      <p:grpSpPr>
        <a:xfrm>
          <a:off x="0" y="0"/>
          <a:ext cx="0" cy="0"/>
          <a:chOff x="0" y="0"/>
          <a:chExt cx="0" cy="0"/>
        </a:xfrm>
      </p:grpSpPr>
      <p:sp>
        <p:nvSpPr>
          <p:cNvPr id="2" name="Rectangle 17"/>
          <p:cNvSpPr>
            <a:spLocks noGrp="1" noChangeArrowheads="1"/>
          </p:cNvSpPr>
          <p:nvPr>
            <p:ph type="sldNum" sz="quarter" idx="10"/>
          </p:nvPr>
        </p:nvSpPr>
        <p:spPr>
          <a:ln/>
        </p:spPr>
        <p:txBody>
          <a:bodyPr/>
          <a:lstStyle>
            <a:lvl1pPr>
              <a:defRPr/>
            </a:lvl1pPr>
          </a:lstStyle>
          <a:p>
            <a:pPr>
              <a:defRPr/>
            </a:pPr>
            <a:fld id="{671FAD99-34BE-324F-824B-135D51AA6E63}" type="slidenum">
              <a:rPr lang="de-DE" smtClean="0">
                <a:solidFill>
                  <a:srgbClr val="000000"/>
                </a:solidFill>
              </a:rPr>
              <a:pPr>
                <a:defRPr/>
              </a:pPr>
              <a:t>‹Nr.›</a:t>
            </a:fld>
            <a:endParaRPr lang="de-DE" dirty="0">
              <a:solidFill>
                <a:srgbClr val="000000"/>
              </a:solidFill>
            </a:endParaRPr>
          </a:p>
        </p:txBody>
      </p:sp>
      <p:sp>
        <p:nvSpPr>
          <p:cNvPr id="3" name="Rectangle 2">
            <a:extLst>
              <a:ext uri="{FF2B5EF4-FFF2-40B4-BE49-F238E27FC236}">
                <a16:creationId xmlns:a16="http://schemas.microsoft.com/office/drawing/2014/main" id="{9E60F744-D36E-1A40-B59F-116E32791B91}"/>
              </a:ext>
            </a:extLst>
          </p:cNvPr>
          <p:cNvSpPr>
            <a:spLocks noGrp="1" noChangeArrowheads="1"/>
          </p:cNvSpPr>
          <p:nvPr>
            <p:ph type="title" hasCustomPrompt="1"/>
          </p:nvPr>
        </p:nvSpPr>
        <p:spPr bwMode="auto">
          <a:xfrm>
            <a:off x="848543" y="260648"/>
            <a:ext cx="8695993"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de-DE" dirty="0"/>
              <a:t>Aufgabe</a:t>
            </a:r>
          </a:p>
        </p:txBody>
      </p:sp>
      <p:sp>
        <p:nvSpPr>
          <p:cNvPr id="7" name="Inhaltsplatzhalter 6">
            <a:extLst>
              <a:ext uri="{FF2B5EF4-FFF2-40B4-BE49-F238E27FC236}">
                <a16:creationId xmlns:a16="http://schemas.microsoft.com/office/drawing/2014/main" id="{2AE06898-FD32-E747-9828-C14166D10E5D}"/>
              </a:ext>
            </a:extLst>
          </p:cNvPr>
          <p:cNvSpPr>
            <a:spLocks noGrp="1"/>
          </p:cNvSpPr>
          <p:nvPr>
            <p:ph sz="quarter" idx="11"/>
          </p:nvPr>
        </p:nvSpPr>
        <p:spPr>
          <a:xfrm>
            <a:off x="848542" y="1066985"/>
            <a:ext cx="8695993" cy="5040784"/>
          </a:xfrm>
          <a:solidFill>
            <a:schemeClr val="tx1">
              <a:alpha val="70000"/>
            </a:schemeClr>
          </a:solidFill>
          <a:effectLst>
            <a:outerShdw blurRad="50800" dist="38100" dir="2700000" algn="tl" rotWithShape="0">
              <a:prstClr val="black">
                <a:alpha val="40000"/>
              </a:prstClr>
            </a:outerShdw>
          </a:effec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81824745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lie Kapitel">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83C2B77F-82AF-5943-B534-AF52BF758A29}"/>
              </a:ext>
            </a:extLst>
          </p:cNvPr>
          <p:cNvSpPr/>
          <p:nvPr userDrawn="1"/>
        </p:nvSpPr>
        <p:spPr bwMode="auto">
          <a:xfrm>
            <a:off x="0" y="-27384"/>
            <a:ext cx="9906000" cy="491487"/>
          </a:xfrm>
          <a:prstGeom prst="rect">
            <a:avLst/>
          </a:prstGeom>
          <a:gradFill flip="none" rotWithShape="1">
            <a:gsLst>
              <a:gs pos="0">
                <a:srgbClr val="EFF6FE"/>
              </a:gs>
              <a:gs pos="100000">
                <a:srgbClr val="437BB6"/>
              </a:gs>
            </a:gsLst>
            <a:lin ang="0" scaled="1"/>
            <a:tileRect/>
          </a:gra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24" charset="-128"/>
            </a:endParaRPr>
          </a:p>
        </p:txBody>
      </p:sp>
      <p:cxnSp>
        <p:nvCxnSpPr>
          <p:cNvPr id="3" name="Gerade Verbindung 2"/>
          <p:cNvCxnSpPr/>
          <p:nvPr userDrawn="1"/>
        </p:nvCxnSpPr>
        <p:spPr>
          <a:xfrm>
            <a:off x="5385048" y="458793"/>
            <a:ext cx="4520952" cy="719"/>
          </a:xfrm>
          <a:prstGeom prst="line">
            <a:avLst/>
          </a:prstGeom>
          <a:ln>
            <a:solidFill>
              <a:srgbClr val="003B7B"/>
            </a:solidFill>
          </a:ln>
        </p:spPr>
        <p:style>
          <a:lnRef idx="1">
            <a:schemeClr val="accent1"/>
          </a:lnRef>
          <a:fillRef idx="0">
            <a:schemeClr val="accent1"/>
          </a:fillRef>
          <a:effectRef idx="0">
            <a:schemeClr val="accent1"/>
          </a:effectRef>
          <a:fontRef idx="minor">
            <a:schemeClr val="tx1"/>
          </a:fontRef>
        </p:style>
      </p:cxnSp>
      <p:sp>
        <p:nvSpPr>
          <p:cNvPr id="4" name="Rectangle 2">
            <a:extLst>
              <a:ext uri="{FF2B5EF4-FFF2-40B4-BE49-F238E27FC236}">
                <a16:creationId xmlns:a16="http://schemas.microsoft.com/office/drawing/2014/main" id="{83DF9AE2-CCF0-6E46-8DBE-D1ADECF511B1}"/>
              </a:ext>
            </a:extLst>
          </p:cNvPr>
          <p:cNvSpPr>
            <a:spLocks noGrp="1" noChangeArrowheads="1"/>
          </p:cNvSpPr>
          <p:nvPr>
            <p:ph type="title"/>
          </p:nvPr>
        </p:nvSpPr>
        <p:spPr bwMode="auto">
          <a:xfrm>
            <a:off x="0" y="3009948"/>
            <a:ext cx="99060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lvl1pPr algn="ctr">
              <a:defRPr sz="4000"/>
            </a:lvl1pPr>
          </a:lstStyle>
          <a:p>
            <a:pPr lvl="0"/>
            <a:r>
              <a:rPr lang="de-DE" dirty="0"/>
              <a:t>Mastertitelformat bearbeiten</a:t>
            </a:r>
          </a:p>
        </p:txBody>
      </p:sp>
    </p:spTree>
    <p:extLst>
      <p:ext uri="{BB962C8B-B14F-4D97-AF65-F5344CB8AC3E}">
        <p14:creationId xmlns:p14="http://schemas.microsoft.com/office/powerpoint/2010/main" val="193166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lie Titel">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83C2B77F-82AF-5943-B534-AF52BF758A29}"/>
              </a:ext>
            </a:extLst>
          </p:cNvPr>
          <p:cNvSpPr/>
          <p:nvPr userDrawn="1"/>
        </p:nvSpPr>
        <p:spPr bwMode="auto">
          <a:xfrm>
            <a:off x="0" y="-27384"/>
            <a:ext cx="9906000" cy="491487"/>
          </a:xfrm>
          <a:prstGeom prst="rect">
            <a:avLst/>
          </a:prstGeom>
          <a:gradFill flip="none" rotWithShape="1">
            <a:gsLst>
              <a:gs pos="0">
                <a:srgbClr val="EFF6FE"/>
              </a:gs>
              <a:gs pos="100000">
                <a:srgbClr val="437BB6"/>
              </a:gs>
            </a:gsLst>
            <a:lin ang="0" scaled="1"/>
            <a:tileRect/>
          </a:gra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24" charset="-128"/>
            </a:endParaRPr>
          </a:p>
        </p:txBody>
      </p:sp>
      <p:cxnSp>
        <p:nvCxnSpPr>
          <p:cNvPr id="3" name="Gerade Verbindung 2"/>
          <p:cNvCxnSpPr/>
          <p:nvPr userDrawn="1"/>
        </p:nvCxnSpPr>
        <p:spPr>
          <a:xfrm>
            <a:off x="5385048" y="458793"/>
            <a:ext cx="4520952" cy="719"/>
          </a:xfrm>
          <a:prstGeom prst="line">
            <a:avLst/>
          </a:prstGeom>
          <a:ln>
            <a:solidFill>
              <a:srgbClr val="003B7B"/>
            </a:solidFill>
          </a:ln>
        </p:spPr>
        <p:style>
          <a:lnRef idx="1">
            <a:schemeClr val="accent1"/>
          </a:lnRef>
          <a:fillRef idx="0">
            <a:schemeClr val="accent1"/>
          </a:fillRef>
          <a:effectRef idx="0">
            <a:schemeClr val="accent1"/>
          </a:effectRef>
          <a:fontRef idx="minor">
            <a:schemeClr val="tx1"/>
          </a:fontRef>
        </p:style>
      </p:cxnSp>
      <p:sp>
        <p:nvSpPr>
          <p:cNvPr id="4" name="Rectangle 2">
            <a:extLst>
              <a:ext uri="{FF2B5EF4-FFF2-40B4-BE49-F238E27FC236}">
                <a16:creationId xmlns:a16="http://schemas.microsoft.com/office/drawing/2014/main" id="{83DF9AE2-CCF0-6E46-8DBE-D1ADECF511B1}"/>
              </a:ext>
            </a:extLst>
          </p:cNvPr>
          <p:cNvSpPr>
            <a:spLocks noGrp="1" noChangeArrowheads="1"/>
          </p:cNvSpPr>
          <p:nvPr>
            <p:ph type="title"/>
          </p:nvPr>
        </p:nvSpPr>
        <p:spPr bwMode="auto">
          <a:xfrm>
            <a:off x="0" y="908720"/>
            <a:ext cx="99060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lvl1pPr algn="ctr">
              <a:defRPr sz="4000"/>
            </a:lvl1pPr>
          </a:lstStyle>
          <a:p>
            <a:pPr lvl="0"/>
            <a:r>
              <a:rPr lang="de-DE" dirty="0"/>
              <a:t>Mastertitelformat bearbeiten</a:t>
            </a:r>
          </a:p>
        </p:txBody>
      </p:sp>
      <p:sp>
        <p:nvSpPr>
          <p:cNvPr id="6" name="Inhaltsplatzhalter 6">
            <a:extLst>
              <a:ext uri="{FF2B5EF4-FFF2-40B4-BE49-F238E27FC236}">
                <a16:creationId xmlns:a16="http://schemas.microsoft.com/office/drawing/2014/main" id="{5805E975-075B-8F4C-BE61-6449DF98BDE2}"/>
              </a:ext>
            </a:extLst>
          </p:cNvPr>
          <p:cNvSpPr>
            <a:spLocks noGrp="1"/>
          </p:cNvSpPr>
          <p:nvPr>
            <p:ph sz="quarter" idx="11"/>
          </p:nvPr>
        </p:nvSpPr>
        <p:spPr>
          <a:xfrm>
            <a:off x="690769" y="2428920"/>
            <a:ext cx="8524461" cy="39783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Textfeld 6">
            <a:extLst>
              <a:ext uri="{FF2B5EF4-FFF2-40B4-BE49-F238E27FC236}">
                <a16:creationId xmlns:a16="http://schemas.microsoft.com/office/drawing/2014/main" id="{25F283E0-2D37-554E-A61F-0F8CD58057C4}"/>
              </a:ext>
            </a:extLst>
          </p:cNvPr>
          <p:cNvSpPr txBox="1"/>
          <p:nvPr userDrawn="1"/>
        </p:nvSpPr>
        <p:spPr>
          <a:xfrm>
            <a:off x="690769" y="1924864"/>
            <a:ext cx="800219" cy="369332"/>
          </a:xfrm>
          <a:prstGeom prst="rect">
            <a:avLst/>
          </a:prstGeom>
          <a:noFill/>
        </p:spPr>
        <p:txBody>
          <a:bodyPr wrap="none" rtlCol="0">
            <a:spAutoFit/>
          </a:bodyPr>
          <a:lstStyle/>
          <a:p>
            <a:r>
              <a:rPr lang="de-DE" b="1">
                <a:solidFill>
                  <a:srgbClr val="437BB6"/>
                </a:solidFill>
              </a:rPr>
              <a:t>Inhalt</a:t>
            </a:r>
            <a:endParaRPr lang="de-DE" b="1" dirty="0">
              <a:solidFill>
                <a:srgbClr val="437BB6"/>
              </a:solidFill>
            </a:endParaRPr>
          </a:p>
        </p:txBody>
      </p:sp>
      <p:cxnSp>
        <p:nvCxnSpPr>
          <p:cNvPr id="8" name="Gerade Verbindung 7">
            <a:extLst>
              <a:ext uri="{FF2B5EF4-FFF2-40B4-BE49-F238E27FC236}">
                <a16:creationId xmlns:a16="http://schemas.microsoft.com/office/drawing/2014/main" id="{B384A5FA-258E-BD44-B5F3-FC1FCC8E49FD}"/>
              </a:ext>
            </a:extLst>
          </p:cNvPr>
          <p:cNvCxnSpPr/>
          <p:nvPr userDrawn="1"/>
        </p:nvCxnSpPr>
        <p:spPr>
          <a:xfrm>
            <a:off x="714302" y="2294196"/>
            <a:ext cx="4520952" cy="719"/>
          </a:xfrm>
          <a:prstGeom prst="line">
            <a:avLst/>
          </a:prstGeom>
          <a:ln>
            <a:solidFill>
              <a:srgbClr val="003B7B"/>
            </a:solidFill>
          </a:ln>
        </p:spPr>
        <p:style>
          <a:lnRef idx="1">
            <a:schemeClr val="accent1"/>
          </a:lnRef>
          <a:fillRef idx="0">
            <a:schemeClr val="accent1"/>
          </a:fillRef>
          <a:effectRef idx="0">
            <a:schemeClr val="accent1"/>
          </a:effectRef>
          <a:fontRef idx="minor">
            <a:schemeClr val="tx1"/>
          </a:fontRef>
        </p:style>
      </p:cxnSp>
      <p:sp>
        <p:nvSpPr>
          <p:cNvPr id="9" name="Rectangle 17">
            <a:extLst>
              <a:ext uri="{FF2B5EF4-FFF2-40B4-BE49-F238E27FC236}">
                <a16:creationId xmlns:a16="http://schemas.microsoft.com/office/drawing/2014/main" id="{3C6CE9B3-0729-1647-B243-52B07621778D}"/>
              </a:ext>
            </a:extLst>
          </p:cNvPr>
          <p:cNvSpPr>
            <a:spLocks noGrp="1" noChangeArrowheads="1"/>
          </p:cNvSpPr>
          <p:nvPr>
            <p:ph type="sldNum" sz="quarter" idx="10"/>
          </p:nvPr>
        </p:nvSpPr>
        <p:spPr>
          <a:xfrm>
            <a:off x="7677150" y="6456906"/>
            <a:ext cx="2063750" cy="307777"/>
          </a:xfrm>
          <a:ln/>
        </p:spPr>
        <p:txBody>
          <a:bodyPr/>
          <a:lstStyle>
            <a:lvl1pPr>
              <a:defRPr/>
            </a:lvl1pPr>
          </a:lstStyle>
          <a:p>
            <a:pPr>
              <a:defRPr/>
            </a:pPr>
            <a:fld id="{671FAD99-34BE-324F-824B-135D51AA6E63}" type="slidenum">
              <a:rPr lang="de-DE" smtClean="0">
                <a:solidFill>
                  <a:srgbClr val="000000"/>
                </a:solidFill>
              </a:rPr>
              <a:pPr>
                <a:defRPr/>
              </a:pPr>
              <a:t>‹Nr.›</a:t>
            </a:fld>
            <a:endParaRPr lang="de-DE" dirty="0">
              <a:solidFill>
                <a:srgbClr val="000000"/>
              </a:solidFill>
            </a:endParaRPr>
          </a:p>
        </p:txBody>
      </p:sp>
    </p:spTree>
    <p:extLst>
      <p:ext uri="{BB962C8B-B14F-4D97-AF65-F5344CB8AC3E}">
        <p14:creationId xmlns:p14="http://schemas.microsoft.com/office/powerpoint/2010/main" val="1500242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lie Zusammenfassun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83C2B77F-82AF-5943-B534-AF52BF758A29}"/>
              </a:ext>
            </a:extLst>
          </p:cNvPr>
          <p:cNvSpPr/>
          <p:nvPr userDrawn="1"/>
        </p:nvSpPr>
        <p:spPr bwMode="auto">
          <a:xfrm>
            <a:off x="0" y="-27384"/>
            <a:ext cx="9906000" cy="491487"/>
          </a:xfrm>
          <a:prstGeom prst="rect">
            <a:avLst/>
          </a:prstGeom>
          <a:gradFill flip="none" rotWithShape="1">
            <a:gsLst>
              <a:gs pos="0">
                <a:srgbClr val="EFF6FE"/>
              </a:gs>
              <a:gs pos="100000">
                <a:srgbClr val="437BB6"/>
              </a:gs>
            </a:gsLst>
            <a:lin ang="0" scaled="1"/>
            <a:tileRect/>
          </a:gra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24" charset="-128"/>
            </a:endParaRPr>
          </a:p>
        </p:txBody>
      </p:sp>
      <p:cxnSp>
        <p:nvCxnSpPr>
          <p:cNvPr id="3" name="Gerade Verbindung 2"/>
          <p:cNvCxnSpPr/>
          <p:nvPr userDrawn="1"/>
        </p:nvCxnSpPr>
        <p:spPr>
          <a:xfrm>
            <a:off x="5385048" y="458793"/>
            <a:ext cx="4520952" cy="719"/>
          </a:xfrm>
          <a:prstGeom prst="line">
            <a:avLst/>
          </a:prstGeom>
          <a:ln>
            <a:solidFill>
              <a:srgbClr val="003B7B"/>
            </a:solidFill>
          </a:ln>
        </p:spPr>
        <p:style>
          <a:lnRef idx="1">
            <a:schemeClr val="accent1"/>
          </a:lnRef>
          <a:fillRef idx="0">
            <a:schemeClr val="accent1"/>
          </a:fillRef>
          <a:effectRef idx="0">
            <a:schemeClr val="accent1"/>
          </a:effectRef>
          <a:fontRef idx="minor">
            <a:schemeClr val="tx1"/>
          </a:fontRef>
        </p:style>
      </p:cxnSp>
      <p:sp>
        <p:nvSpPr>
          <p:cNvPr id="6" name="Inhaltsplatzhalter 6">
            <a:extLst>
              <a:ext uri="{FF2B5EF4-FFF2-40B4-BE49-F238E27FC236}">
                <a16:creationId xmlns:a16="http://schemas.microsoft.com/office/drawing/2014/main" id="{5805E975-075B-8F4C-BE61-6449DF98BDE2}"/>
              </a:ext>
            </a:extLst>
          </p:cNvPr>
          <p:cNvSpPr>
            <a:spLocks noGrp="1"/>
          </p:cNvSpPr>
          <p:nvPr>
            <p:ph sz="quarter" idx="11"/>
          </p:nvPr>
        </p:nvSpPr>
        <p:spPr>
          <a:xfrm>
            <a:off x="690769" y="1124744"/>
            <a:ext cx="8524461" cy="52723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Textfeld 6">
            <a:extLst>
              <a:ext uri="{FF2B5EF4-FFF2-40B4-BE49-F238E27FC236}">
                <a16:creationId xmlns:a16="http://schemas.microsoft.com/office/drawing/2014/main" id="{25F283E0-2D37-554E-A61F-0F8CD58057C4}"/>
              </a:ext>
            </a:extLst>
          </p:cNvPr>
          <p:cNvSpPr txBox="1"/>
          <p:nvPr userDrawn="1"/>
        </p:nvSpPr>
        <p:spPr>
          <a:xfrm>
            <a:off x="690769" y="620688"/>
            <a:ext cx="2287806" cy="369332"/>
          </a:xfrm>
          <a:prstGeom prst="rect">
            <a:avLst/>
          </a:prstGeom>
          <a:noFill/>
        </p:spPr>
        <p:txBody>
          <a:bodyPr wrap="none" rtlCol="0">
            <a:spAutoFit/>
          </a:bodyPr>
          <a:lstStyle/>
          <a:p>
            <a:r>
              <a:rPr lang="de-DE" b="1" dirty="0">
                <a:solidFill>
                  <a:srgbClr val="437BB6"/>
                </a:solidFill>
              </a:rPr>
              <a:t>Zusammenfassung</a:t>
            </a:r>
          </a:p>
        </p:txBody>
      </p:sp>
      <p:cxnSp>
        <p:nvCxnSpPr>
          <p:cNvPr id="8" name="Gerade Verbindung 7">
            <a:extLst>
              <a:ext uri="{FF2B5EF4-FFF2-40B4-BE49-F238E27FC236}">
                <a16:creationId xmlns:a16="http://schemas.microsoft.com/office/drawing/2014/main" id="{B384A5FA-258E-BD44-B5F3-FC1FCC8E49FD}"/>
              </a:ext>
            </a:extLst>
          </p:cNvPr>
          <p:cNvCxnSpPr/>
          <p:nvPr userDrawn="1"/>
        </p:nvCxnSpPr>
        <p:spPr>
          <a:xfrm>
            <a:off x="714302" y="990020"/>
            <a:ext cx="4520952" cy="719"/>
          </a:xfrm>
          <a:prstGeom prst="line">
            <a:avLst/>
          </a:prstGeom>
          <a:ln>
            <a:solidFill>
              <a:srgbClr val="003B7B"/>
            </a:solidFill>
          </a:ln>
        </p:spPr>
        <p:style>
          <a:lnRef idx="1">
            <a:schemeClr val="accent1"/>
          </a:lnRef>
          <a:fillRef idx="0">
            <a:schemeClr val="accent1"/>
          </a:fillRef>
          <a:effectRef idx="0">
            <a:schemeClr val="accent1"/>
          </a:effectRef>
          <a:fontRef idx="minor">
            <a:schemeClr val="tx1"/>
          </a:fontRef>
        </p:style>
      </p:cxnSp>
      <p:sp>
        <p:nvSpPr>
          <p:cNvPr id="9" name="Rectangle 17">
            <a:extLst>
              <a:ext uri="{FF2B5EF4-FFF2-40B4-BE49-F238E27FC236}">
                <a16:creationId xmlns:a16="http://schemas.microsoft.com/office/drawing/2014/main" id="{3C6CE9B3-0729-1647-B243-52B07621778D}"/>
              </a:ext>
            </a:extLst>
          </p:cNvPr>
          <p:cNvSpPr>
            <a:spLocks noGrp="1" noChangeArrowheads="1"/>
          </p:cNvSpPr>
          <p:nvPr>
            <p:ph type="sldNum" sz="quarter" idx="10"/>
          </p:nvPr>
        </p:nvSpPr>
        <p:spPr>
          <a:xfrm>
            <a:off x="7677150" y="6456906"/>
            <a:ext cx="2063750" cy="307777"/>
          </a:xfrm>
          <a:ln/>
        </p:spPr>
        <p:txBody>
          <a:bodyPr/>
          <a:lstStyle>
            <a:lvl1pPr>
              <a:defRPr/>
            </a:lvl1pPr>
          </a:lstStyle>
          <a:p>
            <a:pPr>
              <a:defRPr/>
            </a:pPr>
            <a:fld id="{671FAD99-34BE-324F-824B-135D51AA6E63}" type="slidenum">
              <a:rPr lang="de-DE" smtClean="0">
                <a:solidFill>
                  <a:srgbClr val="000000"/>
                </a:solidFill>
              </a:rPr>
              <a:pPr>
                <a:defRPr/>
              </a:pPr>
              <a:t>‹Nr.›</a:t>
            </a:fld>
            <a:endParaRPr lang="de-DE" dirty="0">
              <a:solidFill>
                <a:srgbClr val="000000"/>
              </a:solidFill>
            </a:endParaRPr>
          </a:p>
        </p:txBody>
      </p:sp>
    </p:spTree>
    <p:extLst>
      <p:ext uri="{BB962C8B-B14F-4D97-AF65-F5344CB8AC3E}">
        <p14:creationId xmlns:p14="http://schemas.microsoft.com/office/powerpoint/2010/main" val="34240657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48543" y="260648"/>
            <a:ext cx="8695993"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de-DE" dirty="0"/>
              <a:t>Mastertitelformat bearbeiten</a:t>
            </a:r>
          </a:p>
        </p:txBody>
      </p:sp>
      <p:sp>
        <p:nvSpPr>
          <p:cNvPr id="1027" name="Rectangle 3"/>
          <p:cNvSpPr>
            <a:spLocks noGrp="1" noChangeArrowheads="1"/>
          </p:cNvSpPr>
          <p:nvPr>
            <p:ph type="body" idx="1"/>
          </p:nvPr>
        </p:nvSpPr>
        <p:spPr bwMode="auto">
          <a:xfrm>
            <a:off x="848544" y="1196752"/>
            <a:ext cx="8731058" cy="4892247"/>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28" name="Rectangle 13"/>
          <p:cNvSpPr>
            <a:spLocks noChangeArrowheads="1"/>
          </p:cNvSpPr>
          <p:nvPr userDrawn="1"/>
        </p:nvSpPr>
        <p:spPr bwMode="auto">
          <a:xfrm>
            <a:off x="7850849" y="5435600"/>
            <a:ext cx="1394751"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0" fontAlgn="base" hangingPunct="0">
              <a:spcBef>
                <a:spcPct val="0"/>
              </a:spcBef>
              <a:spcAft>
                <a:spcPct val="0"/>
              </a:spcAft>
            </a:pPr>
            <a:endParaRPr lang="de-DE" sz="2400">
              <a:solidFill>
                <a:srgbClr val="000000"/>
              </a:solidFill>
              <a:latin typeface="Arial" charset="0"/>
              <a:ea typeface="ＭＳ Ｐゴシック" charset="0"/>
              <a:cs typeface="ＭＳ Ｐゴシック" charset="0"/>
            </a:endParaRPr>
          </a:p>
        </p:txBody>
      </p:sp>
      <p:sp>
        <p:nvSpPr>
          <p:cNvPr id="263185" name="Rectangle 17"/>
          <p:cNvSpPr>
            <a:spLocks noGrp="1" noChangeArrowheads="1"/>
          </p:cNvSpPr>
          <p:nvPr>
            <p:ph type="sldNum" sz="quarter" idx="4"/>
          </p:nvPr>
        </p:nvSpPr>
        <p:spPr bwMode="auto">
          <a:xfrm>
            <a:off x="7677150" y="6456906"/>
            <a:ext cx="2063750" cy="3077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ea typeface="ＭＳ Ｐゴシック" pitchFamily="124" charset="-128"/>
                <a:cs typeface="+mn-cs"/>
              </a:defRPr>
            </a:lvl1pPr>
          </a:lstStyle>
          <a:p>
            <a:pPr eaLnBrk="0" fontAlgn="base" hangingPunct="0">
              <a:spcBef>
                <a:spcPct val="0"/>
              </a:spcBef>
              <a:spcAft>
                <a:spcPct val="0"/>
              </a:spcAft>
              <a:defRPr/>
            </a:pPr>
            <a:fld id="{FAD5D412-E402-7848-885F-EF12A08CA817}" type="slidenum">
              <a:rPr lang="de-DE" smtClean="0">
                <a:solidFill>
                  <a:srgbClr val="000000"/>
                </a:solidFill>
              </a:rPr>
              <a:pPr eaLnBrk="0" fontAlgn="base" hangingPunct="0">
                <a:spcBef>
                  <a:spcPct val="0"/>
                </a:spcBef>
                <a:spcAft>
                  <a:spcPct val="0"/>
                </a:spcAft>
                <a:defRPr/>
              </a:pPr>
              <a:t>‹Nr.›</a:t>
            </a:fld>
            <a:endParaRPr lang="de-DE" dirty="0">
              <a:solidFill>
                <a:srgbClr val="000000"/>
              </a:solidFill>
            </a:endParaRPr>
          </a:p>
        </p:txBody>
      </p:sp>
      <p:sp>
        <p:nvSpPr>
          <p:cNvPr id="1033" name="Rectangle 3"/>
          <p:cNvSpPr>
            <a:spLocks noChangeArrowheads="1"/>
          </p:cNvSpPr>
          <p:nvPr userDrawn="1"/>
        </p:nvSpPr>
        <p:spPr bwMode="auto">
          <a:xfrm>
            <a:off x="270013" y="6524633"/>
            <a:ext cx="482700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de-DE" sz="1400" dirty="0">
                <a:solidFill>
                  <a:srgbClr val="003B7B"/>
                </a:solidFill>
                <a:latin typeface="Century Gothic" charset="0"/>
                <a:ea typeface="Osaka" charset="0"/>
                <a:cs typeface="Osaka" charset="0"/>
              </a:rPr>
              <a:t>    Klinger </a:t>
            </a:r>
            <a:r>
              <a:rPr lang="de-DE" sz="1400" baseline="0" dirty="0">
                <a:solidFill>
                  <a:srgbClr val="003B7B"/>
                </a:solidFill>
                <a:latin typeface="Century Gothic" charset="0"/>
                <a:ea typeface="Osaka" charset="0"/>
                <a:cs typeface="Osaka" charset="0"/>
              </a:rPr>
              <a:t>– </a:t>
            </a:r>
            <a:r>
              <a:rPr lang="de-DE" sz="1400" dirty="0">
                <a:solidFill>
                  <a:srgbClr val="003B7B"/>
                </a:solidFill>
                <a:latin typeface="Century Gothic" charset="0"/>
                <a:ea typeface="Osaka" charset="0"/>
                <a:cs typeface="Osaka" charset="0"/>
              </a:rPr>
              <a:t>Algorithmische Mathematik</a:t>
            </a:r>
          </a:p>
        </p:txBody>
      </p:sp>
      <p:cxnSp>
        <p:nvCxnSpPr>
          <p:cNvPr id="15" name="Gerade Verbindung 14"/>
          <p:cNvCxnSpPr/>
          <p:nvPr userDrawn="1"/>
        </p:nvCxnSpPr>
        <p:spPr>
          <a:xfrm>
            <a:off x="37836" y="6524629"/>
            <a:ext cx="4699140" cy="715"/>
          </a:xfrm>
          <a:prstGeom prst="line">
            <a:avLst/>
          </a:prstGeom>
          <a:ln>
            <a:solidFill>
              <a:srgbClr val="003B7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2053387"/>
      </p:ext>
    </p:extLst>
  </p:cSld>
  <p:clrMap bg1="lt1" tx1="dk1" bg2="lt2" tx2="dk2" accent1="accent1" accent2="accent2" accent3="accent3" accent4="accent4" accent5="accent5" accent6="accent6" hlink="hlink" folHlink="folHlink"/>
  <p:sldLayoutIdLst>
    <p:sldLayoutId id="2147483715" r:id="rId1"/>
    <p:sldLayoutId id="2147483717" r:id="rId2"/>
    <p:sldLayoutId id="2147483721" r:id="rId3"/>
    <p:sldLayoutId id="2147483718" r:id="rId4"/>
    <p:sldLayoutId id="2147483719" r:id="rId5"/>
    <p:sldLayoutId id="2147483720" r:id="rId6"/>
  </p:sldLayoutIdLst>
  <p:hf hdr="0" ftr="0" dt="0"/>
  <p:txStyles>
    <p:titleStyle>
      <a:lvl1pPr algn="l" rtl="0" eaLnBrk="0" fontAlgn="base" hangingPunct="0">
        <a:spcBef>
          <a:spcPct val="0"/>
        </a:spcBef>
        <a:spcAft>
          <a:spcPct val="0"/>
        </a:spcAft>
        <a:defRPr sz="2400" b="1">
          <a:solidFill>
            <a:srgbClr val="003B7B"/>
          </a:solidFill>
          <a:latin typeface="+mj-lt"/>
          <a:ea typeface="+mj-ea"/>
          <a:cs typeface="Osaka" charset="0"/>
        </a:defRPr>
      </a:lvl1pPr>
      <a:lvl2pPr algn="ctr" rtl="0" eaLnBrk="0" fontAlgn="base" hangingPunct="0">
        <a:spcBef>
          <a:spcPct val="0"/>
        </a:spcBef>
        <a:spcAft>
          <a:spcPct val="0"/>
        </a:spcAft>
        <a:defRPr sz="2400" b="1">
          <a:solidFill>
            <a:schemeClr val="tx2"/>
          </a:solidFill>
          <a:latin typeface="Arial" charset="0"/>
          <a:ea typeface="Osaka" pitchFamily="124" charset="-128"/>
          <a:cs typeface="Osaka" charset="0"/>
        </a:defRPr>
      </a:lvl2pPr>
      <a:lvl3pPr algn="ctr" rtl="0" eaLnBrk="0" fontAlgn="base" hangingPunct="0">
        <a:spcBef>
          <a:spcPct val="0"/>
        </a:spcBef>
        <a:spcAft>
          <a:spcPct val="0"/>
        </a:spcAft>
        <a:defRPr sz="2400" b="1">
          <a:solidFill>
            <a:schemeClr val="tx2"/>
          </a:solidFill>
          <a:latin typeface="Arial" charset="0"/>
          <a:ea typeface="Osaka" pitchFamily="124" charset="-128"/>
          <a:cs typeface="Osaka" charset="0"/>
        </a:defRPr>
      </a:lvl3pPr>
      <a:lvl4pPr algn="ctr" rtl="0" eaLnBrk="0" fontAlgn="base" hangingPunct="0">
        <a:spcBef>
          <a:spcPct val="0"/>
        </a:spcBef>
        <a:spcAft>
          <a:spcPct val="0"/>
        </a:spcAft>
        <a:defRPr sz="2400" b="1">
          <a:solidFill>
            <a:schemeClr val="tx2"/>
          </a:solidFill>
          <a:latin typeface="Arial" charset="0"/>
          <a:ea typeface="Osaka" pitchFamily="124" charset="-128"/>
          <a:cs typeface="Osaka" charset="0"/>
        </a:defRPr>
      </a:lvl4pPr>
      <a:lvl5pPr algn="ctr" rtl="0" eaLnBrk="0" fontAlgn="base" hangingPunct="0">
        <a:spcBef>
          <a:spcPct val="0"/>
        </a:spcBef>
        <a:spcAft>
          <a:spcPct val="0"/>
        </a:spcAft>
        <a:defRPr sz="2400" b="1">
          <a:solidFill>
            <a:schemeClr val="tx2"/>
          </a:solidFill>
          <a:latin typeface="Arial" charset="0"/>
          <a:ea typeface="Osaka" pitchFamily="124" charset="-128"/>
          <a:cs typeface="Osaka" charset="0"/>
        </a:defRPr>
      </a:lvl5pPr>
      <a:lvl6pPr marL="457200" algn="ctr" rtl="0" fontAlgn="base">
        <a:spcBef>
          <a:spcPct val="0"/>
        </a:spcBef>
        <a:spcAft>
          <a:spcPct val="0"/>
        </a:spcAft>
        <a:defRPr sz="2400" b="1">
          <a:solidFill>
            <a:schemeClr val="tx2"/>
          </a:solidFill>
          <a:latin typeface="Arial" charset="0"/>
          <a:ea typeface="Osaka" pitchFamily="124" charset="-128"/>
        </a:defRPr>
      </a:lvl6pPr>
      <a:lvl7pPr marL="914400" algn="ctr" rtl="0" fontAlgn="base">
        <a:spcBef>
          <a:spcPct val="0"/>
        </a:spcBef>
        <a:spcAft>
          <a:spcPct val="0"/>
        </a:spcAft>
        <a:defRPr sz="2400" b="1">
          <a:solidFill>
            <a:schemeClr val="tx2"/>
          </a:solidFill>
          <a:latin typeface="Arial" charset="0"/>
          <a:ea typeface="Osaka" pitchFamily="124" charset="-128"/>
        </a:defRPr>
      </a:lvl7pPr>
      <a:lvl8pPr marL="1371600" algn="ctr" rtl="0" fontAlgn="base">
        <a:spcBef>
          <a:spcPct val="0"/>
        </a:spcBef>
        <a:spcAft>
          <a:spcPct val="0"/>
        </a:spcAft>
        <a:defRPr sz="2400" b="1">
          <a:solidFill>
            <a:schemeClr val="tx2"/>
          </a:solidFill>
          <a:latin typeface="Arial" charset="0"/>
          <a:ea typeface="Osaka" pitchFamily="124" charset="-128"/>
        </a:defRPr>
      </a:lvl8pPr>
      <a:lvl9pPr marL="1828800" algn="ctr" rtl="0" fontAlgn="base">
        <a:spcBef>
          <a:spcPct val="0"/>
        </a:spcBef>
        <a:spcAft>
          <a:spcPct val="0"/>
        </a:spcAft>
        <a:defRPr sz="2400" b="1">
          <a:solidFill>
            <a:schemeClr val="tx2"/>
          </a:solidFill>
          <a:latin typeface="Arial" charset="0"/>
          <a:ea typeface="Osaka" pitchFamily="124" charset="-128"/>
        </a:defRPr>
      </a:lvl9pPr>
    </p:titleStyle>
    <p:bodyStyle>
      <a:lvl1pPr marL="342900" indent="-342900" algn="l" rtl="0" eaLnBrk="0" fontAlgn="base" hangingPunct="0">
        <a:spcBef>
          <a:spcPct val="20000"/>
        </a:spcBef>
        <a:spcAft>
          <a:spcPct val="0"/>
        </a:spcAft>
        <a:buClr>
          <a:srgbClr val="003B7B"/>
        </a:buClr>
        <a:buChar char="•"/>
        <a:defRPr sz="2000">
          <a:solidFill>
            <a:schemeClr val="tx1"/>
          </a:solidFill>
          <a:latin typeface="+mn-lt"/>
          <a:ea typeface="+mn-ea"/>
          <a:cs typeface="Osaka" charset="0"/>
        </a:defRPr>
      </a:lvl1pPr>
      <a:lvl2pPr marL="742950" indent="-285750" algn="l" rtl="0" eaLnBrk="0" fontAlgn="base" hangingPunct="0">
        <a:spcBef>
          <a:spcPct val="20000"/>
        </a:spcBef>
        <a:spcAft>
          <a:spcPct val="0"/>
        </a:spcAft>
        <a:buClr>
          <a:srgbClr val="003B7B"/>
        </a:buClr>
        <a:buChar char="–"/>
        <a:defRPr sz="2000">
          <a:solidFill>
            <a:schemeClr val="tx1"/>
          </a:solidFill>
          <a:latin typeface="+mn-lt"/>
          <a:ea typeface="+mn-ea"/>
          <a:cs typeface="Osaka" charset="0"/>
        </a:defRPr>
      </a:lvl2pPr>
      <a:lvl3pPr marL="1143000" indent="-228600" algn="l" rtl="0" eaLnBrk="0" fontAlgn="base" hangingPunct="0">
        <a:spcBef>
          <a:spcPct val="20000"/>
        </a:spcBef>
        <a:spcAft>
          <a:spcPct val="0"/>
        </a:spcAft>
        <a:buClr>
          <a:srgbClr val="003B7B"/>
        </a:buClr>
        <a:buChar char="•"/>
        <a:defRPr sz="2000">
          <a:solidFill>
            <a:schemeClr val="tx1"/>
          </a:solidFill>
          <a:latin typeface="+mn-lt"/>
          <a:ea typeface="+mn-ea"/>
          <a:cs typeface="Osaka" charset="0"/>
        </a:defRPr>
      </a:lvl3pPr>
      <a:lvl4pPr marL="1600200" indent="-228600" algn="l" rtl="0" eaLnBrk="0" fontAlgn="base" hangingPunct="0">
        <a:spcBef>
          <a:spcPct val="20000"/>
        </a:spcBef>
        <a:spcAft>
          <a:spcPct val="0"/>
        </a:spcAft>
        <a:buClr>
          <a:srgbClr val="003B7B"/>
        </a:buClr>
        <a:buChar char="–"/>
        <a:defRPr sz="2000">
          <a:solidFill>
            <a:schemeClr val="tx1"/>
          </a:solidFill>
          <a:latin typeface="+mn-lt"/>
          <a:ea typeface="+mn-ea"/>
          <a:cs typeface="Osaka" charset="0"/>
        </a:defRPr>
      </a:lvl4pPr>
      <a:lvl5pPr marL="2057400" indent="-228600" algn="l" rtl="0" eaLnBrk="0" fontAlgn="base" hangingPunct="0">
        <a:spcBef>
          <a:spcPct val="20000"/>
        </a:spcBef>
        <a:spcAft>
          <a:spcPct val="0"/>
        </a:spcAft>
        <a:buClr>
          <a:srgbClr val="003B7B"/>
        </a:buClr>
        <a:buChar char="»"/>
        <a:defRPr sz="2000">
          <a:solidFill>
            <a:schemeClr val="tx1"/>
          </a:solidFill>
          <a:latin typeface="+mn-lt"/>
          <a:ea typeface="+mn-ea"/>
          <a:cs typeface="Osaka"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B6CE54B-7B31-B74A-B975-358C80719BFB}"/>
              </a:ext>
            </a:extLst>
          </p:cNvPr>
          <p:cNvSpPr>
            <a:spLocks noGrp="1"/>
          </p:cNvSpPr>
          <p:nvPr>
            <p:ph type="title"/>
          </p:nvPr>
        </p:nvSpPr>
        <p:spPr/>
        <p:txBody>
          <a:bodyPr/>
          <a:lstStyle/>
          <a:p>
            <a:r>
              <a:rPr lang="de-DE" dirty="0" err="1"/>
              <a:t>Checkout</a:t>
            </a:r>
            <a:r>
              <a:rPr lang="de-DE" dirty="0"/>
              <a:t> Kapitel 1</a:t>
            </a:r>
          </a:p>
        </p:txBody>
      </p:sp>
      <p:sp>
        <p:nvSpPr>
          <p:cNvPr id="5" name="Inhaltsplatzhalter 4">
            <a:extLst>
              <a:ext uri="{FF2B5EF4-FFF2-40B4-BE49-F238E27FC236}">
                <a16:creationId xmlns:a16="http://schemas.microsoft.com/office/drawing/2014/main" id="{CA281BA5-35F3-DD42-9531-EEC3CE5A63CB}"/>
              </a:ext>
            </a:extLst>
          </p:cNvPr>
          <p:cNvSpPr>
            <a:spLocks noGrp="1"/>
          </p:cNvSpPr>
          <p:nvPr>
            <p:ph sz="quarter" idx="11"/>
          </p:nvPr>
        </p:nvSpPr>
        <p:spPr/>
        <p:txBody>
          <a:bodyPr/>
          <a:lstStyle/>
          <a:p>
            <a:r>
              <a:rPr lang="de-DE" dirty="0"/>
              <a:t>Wir fassen Kapitel 1 (Videos 101–109 sowie </a:t>
            </a:r>
            <a:r>
              <a:rPr lang="de-DE"/>
              <a:t>zugehörige Trainingsblätter) </a:t>
            </a:r>
            <a:r>
              <a:rPr lang="de-DE" dirty="0"/>
              <a:t>noch einmal zusammen und schließen dieses ab.</a:t>
            </a:r>
          </a:p>
          <a:p>
            <a:r>
              <a:rPr lang="de-DE" dirty="0"/>
              <a:t>Hierbei werden die wichtigsten Kompetenzen sowie exemplarisch Aufgaben aufgezeigt.</a:t>
            </a:r>
          </a:p>
        </p:txBody>
      </p:sp>
      <p:sp>
        <p:nvSpPr>
          <p:cNvPr id="2" name="Foliennummernplatzhalter 1">
            <a:extLst>
              <a:ext uri="{FF2B5EF4-FFF2-40B4-BE49-F238E27FC236}">
                <a16:creationId xmlns:a16="http://schemas.microsoft.com/office/drawing/2014/main" id="{97683B9C-298B-4644-8C61-52B777970E8C}"/>
              </a:ext>
            </a:extLst>
          </p:cNvPr>
          <p:cNvSpPr>
            <a:spLocks noGrp="1"/>
          </p:cNvSpPr>
          <p:nvPr>
            <p:ph type="sldNum" sz="quarter" idx="10"/>
          </p:nvPr>
        </p:nvSpPr>
        <p:spPr/>
        <p:txBody>
          <a:bodyPr/>
          <a:lstStyle/>
          <a:p>
            <a:pPr>
              <a:defRPr/>
            </a:pPr>
            <a:fld id="{089C57D6-F6F3-E04C-B5A4-67624E91738C}" type="slidenum">
              <a:rPr lang="de-DE" smtClean="0">
                <a:solidFill>
                  <a:srgbClr val="000000"/>
                </a:solidFill>
              </a:rPr>
              <a:pPr>
                <a:defRPr/>
              </a:pPr>
              <a:t>1</a:t>
            </a:fld>
            <a:endParaRPr lang="de-DE" dirty="0">
              <a:solidFill>
                <a:srgbClr val="000000"/>
              </a:solidFill>
            </a:endParaRPr>
          </a:p>
        </p:txBody>
      </p:sp>
    </p:spTree>
    <p:extLst>
      <p:ext uri="{BB962C8B-B14F-4D97-AF65-F5344CB8AC3E}">
        <p14:creationId xmlns:p14="http://schemas.microsoft.com/office/powerpoint/2010/main" val="2583716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A2F8625-37DB-9245-A7FB-9B07B459C5CA}"/>
              </a:ext>
            </a:extLst>
          </p:cNvPr>
          <p:cNvSpPr>
            <a:spLocks noGrp="1"/>
          </p:cNvSpPr>
          <p:nvPr>
            <p:ph type="sldNum" sz="quarter" idx="10"/>
          </p:nvPr>
        </p:nvSpPr>
        <p:spPr/>
        <p:txBody>
          <a:bodyPr/>
          <a:lstStyle/>
          <a:p>
            <a:pPr>
              <a:defRPr/>
            </a:pPr>
            <a:fld id="{671FAD99-34BE-324F-824B-135D51AA6E63}" type="slidenum">
              <a:rPr lang="de-DE" smtClean="0">
                <a:solidFill>
                  <a:srgbClr val="000000"/>
                </a:solidFill>
              </a:rPr>
              <a:pPr>
                <a:defRPr/>
              </a:pPr>
              <a:t>10</a:t>
            </a:fld>
            <a:endParaRPr lang="de-DE" dirty="0">
              <a:solidFill>
                <a:srgbClr val="000000"/>
              </a:solidFill>
            </a:endParaRPr>
          </a:p>
        </p:txBody>
      </p:sp>
      <p:sp>
        <p:nvSpPr>
          <p:cNvPr id="3" name="Titel 2">
            <a:extLst>
              <a:ext uri="{FF2B5EF4-FFF2-40B4-BE49-F238E27FC236}">
                <a16:creationId xmlns:a16="http://schemas.microsoft.com/office/drawing/2014/main" id="{848A0810-C415-A846-85D5-94DAA4DA1989}"/>
              </a:ext>
            </a:extLst>
          </p:cNvPr>
          <p:cNvSpPr>
            <a:spLocks noGrp="1"/>
          </p:cNvSpPr>
          <p:nvPr>
            <p:ph type="title"/>
          </p:nvPr>
        </p:nvSpPr>
        <p:spPr/>
        <p:txBody>
          <a:bodyPr/>
          <a:lstStyle/>
          <a:p>
            <a:r>
              <a:rPr lang="de-DE" dirty="0"/>
              <a:t>Aufgaben</a:t>
            </a:r>
          </a:p>
        </p:txBody>
      </p:sp>
      <p:sp>
        <p:nvSpPr>
          <p:cNvPr id="4" name="Inhaltsplatzhalter 3">
            <a:extLst>
              <a:ext uri="{FF2B5EF4-FFF2-40B4-BE49-F238E27FC236}">
                <a16:creationId xmlns:a16="http://schemas.microsoft.com/office/drawing/2014/main" id="{38775CBC-51B5-7C45-8B04-A9323723A78B}"/>
              </a:ext>
            </a:extLst>
          </p:cNvPr>
          <p:cNvSpPr>
            <a:spLocks noGrp="1"/>
          </p:cNvSpPr>
          <p:nvPr>
            <p:ph sz="quarter" idx="11"/>
          </p:nvPr>
        </p:nvSpPr>
        <p:spPr/>
        <p:txBody>
          <a:bodyPr/>
          <a:lstStyle/>
          <a:p>
            <a:r>
              <a:rPr lang="de-DE" dirty="0"/>
              <a:t>Beschreiben Sie mithilfe der Turtle-Syntax einen Turtle, der ein regelmäßiges 6-Eck abläuft.</a:t>
            </a:r>
          </a:p>
          <a:p>
            <a:r>
              <a:rPr lang="de-DE" dirty="0"/>
              <a:t>Beschreiben Sie mithilfe der Turtle-Syntax einen Turtle, der ein echtes Parallelogramm abläuft.</a:t>
            </a:r>
          </a:p>
          <a:p>
            <a:r>
              <a:rPr lang="de-DE" dirty="0"/>
              <a:t>Welche geometrische Form beschreibt die folgende Turtle-Syntax:</a:t>
            </a:r>
            <a:br>
              <a:rPr lang="de-DE" dirty="0"/>
            </a:br>
            <a:r>
              <a:rPr lang="de-DE" dirty="0">
                <a:latin typeface="Courier" pitchFamily="2" charset="0"/>
              </a:rPr>
              <a:t>F(50),+(90), F(50), +(90), F(50), +(90), F(50), +(90)</a:t>
            </a:r>
          </a:p>
          <a:p>
            <a:r>
              <a:rPr lang="de-DE" dirty="0"/>
              <a:t>Welchen Teil kann man ohne Auswirkungen aus der obigen Befehlskette löschen?</a:t>
            </a:r>
          </a:p>
          <a:p>
            <a:r>
              <a:rPr lang="de-DE" dirty="0"/>
              <a:t>Außerdem: TB2, A2; TB3, A1</a:t>
            </a:r>
          </a:p>
          <a:p>
            <a:endParaRPr lang="de-DE" dirty="0"/>
          </a:p>
          <a:p>
            <a:pPr marL="0" indent="0">
              <a:buNone/>
            </a:pPr>
            <a:endParaRPr lang="de-DE" dirty="0"/>
          </a:p>
        </p:txBody>
      </p:sp>
    </p:spTree>
    <p:extLst>
      <p:ext uri="{BB962C8B-B14F-4D97-AF65-F5344CB8AC3E}">
        <p14:creationId xmlns:p14="http://schemas.microsoft.com/office/powerpoint/2010/main" val="2113893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C383A8C7-C690-4B47-B488-6C515F1FC4DE}"/>
              </a:ext>
            </a:extLst>
          </p:cNvPr>
          <p:cNvSpPr>
            <a:spLocks noGrp="1"/>
          </p:cNvSpPr>
          <p:nvPr>
            <p:ph type="sldNum" sz="quarter" idx="10"/>
          </p:nvPr>
        </p:nvSpPr>
        <p:spPr/>
        <p:txBody>
          <a:bodyPr/>
          <a:lstStyle/>
          <a:p>
            <a:pPr>
              <a:defRPr/>
            </a:pPr>
            <a:fld id="{671FAD99-34BE-324F-824B-135D51AA6E63}" type="slidenum">
              <a:rPr lang="de-DE" smtClean="0">
                <a:solidFill>
                  <a:srgbClr val="000000"/>
                </a:solidFill>
              </a:rPr>
              <a:pPr>
                <a:defRPr/>
              </a:pPr>
              <a:t>11</a:t>
            </a:fld>
            <a:endParaRPr lang="de-DE" dirty="0">
              <a:solidFill>
                <a:srgbClr val="000000"/>
              </a:solidFill>
            </a:endParaRPr>
          </a:p>
        </p:txBody>
      </p:sp>
      <p:sp>
        <p:nvSpPr>
          <p:cNvPr id="3" name="Titel 2">
            <a:extLst>
              <a:ext uri="{FF2B5EF4-FFF2-40B4-BE49-F238E27FC236}">
                <a16:creationId xmlns:a16="http://schemas.microsoft.com/office/drawing/2014/main" id="{8953B285-D679-B240-8430-C3402473B6B5}"/>
              </a:ext>
            </a:extLst>
          </p:cNvPr>
          <p:cNvSpPr>
            <a:spLocks noGrp="1"/>
          </p:cNvSpPr>
          <p:nvPr>
            <p:ph type="title"/>
          </p:nvPr>
        </p:nvSpPr>
        <p:spPr/>
        <p:txBody>
          <a:bodyPr/>
          <a:lstStyle/>
          <a:p>
            <a:r>
              <a:rPr lang="de-DE" dirty="0"/>
              <a:t>106: Koordinaten-Grafik</a:t>
            </a:r>
          </a:p>
        </p:txBody>
      </p:sp>
      <p:sp>
        <p:nvSpPr>
          <p:cNvPr id="4" name="Inhaltsplatzhalter 3">
            <a:extLst>
              <a:ext uri="{FF2B5EF4-FFF2-40B4-BE49-F238E27FC236}">
                <a16:creationId xmlns:a16="http://schemas.microsoft.com/office/drawing/2014/main" id="{43319E27-8F29-2643-9D2E-35AAF5C12146}"/>
              </a:ext>
            </a:extLst>
          </p:cNvPr>
          <p:cNvSpPr>
            <a:spLocks noGrp="1"/>
          </p:cNvSpPr>
          <p:nvPr>
            <p:ph sz="quarter" idx="11"/>
          </p:nvPr>
        </p:nvSpPr>
        <p:spPr/>
        <p:txBody>
          <a:bodyPr/>
          <a:lstStyle/>
          <a:p>
            <a:r>
              <a:rPr lang="de-DE" dirty="0"/>
              <a:t>Sie können</a:t>
            </a:r>
          </a:p>
          <a:p>
            <a:pPr lvl="1"/>
            <a:r>
              <a:rPr lang="de-DE" dirty="0"/>
              <a:t>die Begriffe der relativen und absoluten Adressierung im Kontext von Grafiken erläutern und voneinander abgrenzen.</a:t>
            </a:r>
          </a:p>
          <a:p>
            <a:pPr lvl="1"/>
            <a:r>
              <a:rPr lang="de-DE" dirty="0"/>
              <a:t>Grafiken mithilfe von Koordinaten erzeugen.</a:t>
            </a:r>
          </a:p>
          <a:p>
            <a:pPr lvl="1"/>
            <a:r>
              <a:rPr lang="de-DE" dirty="0"/>
              <a:t>entsprechende Programme in </a:t>
            </a:r>
            <a:r>
              <a:rPr lang="de-DE" dirty="0" err="1"/>
              <a:t>Scratch</a:t>
            </a:r>
            <a:r>
              <a:rPr lang="de-DE" dirty="0"/>
              <a:t> realisieren.</a:t>
            </a:r>
          </a:p>
          <a:p>
            <a:pPr lvl="1"/>
            <a:r>
              <a:rPr lang="de-DE" dirty="0"/>
              <a:t>dabei auftretende Phänomene deuten und erläutern.</a:t>
            </a:r>
          </a:p>
          <a:p>
            <a:pPr lvl="1"/>
            <a:r>
              <a:rPr lang="de-DE" dirty="0"/>
              <a:t>eigene Blöcke in </a:t>
            </a:r>
            <a:r>
              <a:rPr lang="de-DE" dirty="0" err="1"/>
              <a:t>Scratch</a:t>
            </a:r>
            <a:r>
              <a:rPr lang="de-DE" dirty="0"/>
              <a:t> erstellen und sinnvoll verwenden. Hierbei beziehen Sie auch die Möglichkeit mit ein, entsprechenden Blöcken Werte als Argument zu übergeben.</a:t>
            </a:r>
          </a:p>
        </p:txBody>
      </p:sp>
    </p:spTree>
    <p:extLst>
      <p:ext uri="{BB962C8B-B14F-4D97-AF65-F5344CB8AC3E}">
        <p14:creationId xmlns:p14="http://schemas.microsoft.com/office/powerpoint/2010/main" val="2020350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F6446F1-C4D1-C04A-A787-0F542EFECAF0}"/>
              </a:ext>
            </a:extLst>
          </p:cNvPr>
          <p:cNvSpPr>
            <a:spLocks noGrp="1"/>
          </p:cNvSpPr>
          <p:nvPr>
            <p:ph type="sldNum" sz="quarter" idx="10"/>
          </p:nvPr>
        </p:nvSpPr>
        <p:spPr/>
        <p:txBody>
          <a:bodyPr/>
          <a:lstStyle/>
          <a:p>
            <a:pPr>
              <a:defRPr/>
            </a:pPr>
            <a:fld id="{671FAD99-34BE-324F-824B-135D51AA6E63}" type="slidenum">
              <a:rPr lang="de-DE" smtClean="0">
                <a:solidFill>
                  <a:srgbClr val="000000"/>
                </a:solidFill>
              </a:rPr>
              <a:pPr>
                <a:defRPr/>
              </a:pPr>
              <a:t>12</a:t>
            </a:fld>
            <a:endParaRPr lang="de-DE" dirty="0">
              <a:solidFill>
                <a:srgbClr val="000000"/>
              </a:solidFill>
            </a:endParaRPr>
          </a:p>
        </p:txBody>
      </p:sp>
      <p:sp>
        <p:nvSpPr>
          <p:cNvPr id="3" name="Titel 2">
            <a:extLst>
              <a:ext uri="{FF2B5EF4-FFF2-40B4-BE49-F238E27FC236}">
                <a16:creationId xmlns:a16="http://schemas.microsoft.com/office/drawing/2014/main" id="{7D64A771-FC5C-FB44-B728-EED19BB096EB}"/>
              </a:ext>
            </a:extLst>
          </p:cNvPr>
          <p:cNvSpPr>
            <a:spLocks noGrp="1"/>
          </p:cNvSpPr>
          <p:nvPr>
            <p:ph type="title"/>
          </p:nvPr>
        </p:nvSpPr>
        <p:spPr/>
        <p:txBody>
          <a:bodyPr/>
          <a:lstStyle/>
          <a:p>
            <a:r>
              <a:rPr lang="de-DE" dirty="0"/>
              <a:t>Aufgaben</a:t>
            </a:r>
          </a:p>
        </p:txBody>
      </p:sp>
      <mc:AlternateContent xmlns:mc="http://schemas.openxmlformats.org/markup-compatibility/2006" xmlns:a14="http://schemas.microsoft.com/office/drawing/2010/main">
        <mc:Choice Requires="a14">
          <p:sp>
            <p:nvSpPr>
              <p:cNvPr id="4" name="Inhaltsplatzhalter 3">
                <a:extLst>
                  <a:ext uri="{FF2B5EF4-FFF2-40B4-BE49-F238E27FC236}">
                    <a16:creationId xmlns:a16="http://schemas.microsoft.com/office/drawing/2014/main" id="{B5FB8D41-DFCA-3A46-8737-B9374C3052BC}"/>
                  </a:ext>
                </a:extLst>
              </p:cNvPr>
              <p:cNvSpPr>
                <a:spLocks noGrp="1"/>
              </p:cNvSpPr>
              <p:nvPr>
                <p:ph sz="quarter" idx="11"/>
              </p:nvPr>
            </p:nvSpPr>
            <p:spPr/>
            <p:txBody>
              <a:bodyPr/>
              <a:lstStyle/>
              <a:p>
                <a:r>
                  <a:rPr lang="de-DE" dirty="0"/>
                  <a:t>Skizzieren Sie eine Raute mit dem Ursprung als Mittelpunkt und nutzen Sie dazu den                -Block.</a:t>
                </a:r>
              </a:p>
              <a:p>
                <a:r>
                  <a:rPr lang="de-DE" dirty="0"/>
                  <a:t>Skizzieren Sie den Graphen der Funktion </a:t>
                </a:r>
                <a14:m>
                  <m:oMath xmlns:m="http://schemas.openxmlformats.org/officeDocument/2006/math">
                    <m:r>
                      <a:rPr lang="de-DE" i="1" dirty="0" smtClean="0">
                        <a:latin typeface="Cambria Math" panose="02040503050406030204" pitchFamily="18" charset="0"/>
                      </a:rPr>
                      <m:t>𝑓</m:t>
                    </m:r>
                    <m:r>
                      <a:rPr lang="de-DE" i="1" dirty="0" smtClean="0">
                        <a:latin typeface="Cambria Math" panose="02040503050406030204" pitchFamily="18" charset="0"/>
                      </a:rPr>
                      <m:t>(</m:t>
                    </m:r>
                    <m:r>
                      <a:rPr lang="de-DE" i="1" dirty="0" smtClean="0">
                        <a:latin typeface="Cambria Math" panose="02040503050406030204" pitchFamily="18" charset="0"/>
                      </a:rPr>
                      <m:t>𝑥</m:t>
                    </m:r>
                    <m:r>
                      <a:rPr lang="de-DE" i="1" dirty="0" smtClean="0">
                        <a:latin typeface="Cambria Math" panose="02040503050406030204" pitchFamily="18" charset="0"/>
                      </a:rPr>
                      <m:t>)=</m:t>
                    </m:r>
                    <m:sSup>
                      <m:sSupPr>
                        <m:ctrlPr>
                          <a:rPr lang="de-DE" i="1" dirty="0" smtClean="0">
                            <a:latin typeface="Cambria Math" panose="02040503050406030204" pitchFamily="18" charset="0"/>
                          </a:rPr>
                        </m:ctrlPr>
                      </m:sSupPr>
                      <m:e>
                        <m:r>
                          <a:rPr lang="de-DE" i="1" dirty="0" smtClean="0">
                            <a:latin typeface="Cambria Math" panose="02040503050406030204" pitchFamily="18" charset="0"/>
                          </a:rPr>
                          <m:t>𝑥</m:t>
                        </m:r>
                      </m:e>
                      <m:sup>
                        <m:r>
                          <a:rPr lang="de-DE" i="1" dirty="0" smtClean="0">
                            <a:latin typeface="Cambria Math" panose="02040503050406030204" pitchFamily="18" charset="0"/>
                          </a:rPr>
                          <m:t>2</m:t>
                        </m:r>
                      </m:sup>
                    </m:sSup>
                  </m:oMath>
                </a14:m>
                <a:r>
                  <a:rPr lang="de-DE" dirty="0"/>
                  <a:t> in ein </a:t>
                </a:r>
                <a:r>
                  <a:rPr lang="de-DE" dirty="0" err="1"/>
                  <a:t>Scratch</a:t>
                </a:r>
                <a:r>
                  <a:rPr lang="de-DE" dirty="0"/>
                  <a:t>-Programm.</a:t>
                </a:r>
              </a:p>
              <a:p>
                <a:r>
                  <a:rPr lang="de-DE" dirty="0"/>
                  <a:t>Außerdem: TB2, A3; TB3, A1</a:t>
                </a:r>
              </a:p>
            </p:txBody>
          </p:sp>
        </mc:Choice>
        <mc:Fallback xmlns="">
          <p:sp>
            <p:nvSpPr>
              <p:cNvPr id="4" name="Inhaltsplatzhalter 3">
                <a:extLst>
                  <a:ext uri="{FF2B5EF4-FFF2-40B4-BE49-F238E27FC236}">
                    <a16:creationId xmlns:a16="http://schemas.microsoft.com/office/drawing/2014/main" id="{B5FB8D41-DFCA-3A46-8737-B9374C3052BC}"/>
                  </a:ext>
                </a:extLst>
              </p:cNvPr>
              <p:cNvSpPr>
                <a:spLocks noGrp="1" noRot="1" noChangeAspect="1" noMove="1" noResize="1" noEditPoints="1" noAdjustHandles="1" noChangeArrowheads="1" noChangeShapeType="1" noTextEdit="1"/>
              </p:cNvSpPr>
              <p:nvPr>
                <p:ph sz="quarter" idx="11"/>
              </p:nvPr>
            </p:nvSpPr>
            <p:spPr>
              <a:blipFill>
                <a:blip r:embed="rId2"/>
                <a:stretch>
                  <a:fillRect/>
                </a:stretch>
              </a:blipFill>
            </p:spPr>
            <p:txBody>
              <a:bodyPr/>
              <a:lstStyle/>
              <a:p>
                <a:r>
                  <a:rPr lang="de-DE">
                    <a:noFill/>
                  </a:rPr>
                  <a:t> </a:t>
                </a:r>
              </a:p>
            </p:txBody>
          </p:sp>
        </mc:Fallback>
      </mc:AlternateContent>
      <p:pic>
        <p:nvPicPr>
          <p:cNvPr id="5" name="Grafik 4">
            <a:extLst>
              <a:ext uri="{FF2B5EF4-FFF2-40B4-BE49-F238E27FC236}">
                <a16:creationId xmlns:a16="http://schemas.microsoft.com/office/drawing/2014/main" id="{2EF83926-75A6-5B4F-99C6-B77AC6E76587}"/>
              </a:ext>
            </a:extLst>
          </p:cNvPr>
          <p:cNvPicPr>
            <a:picLocks noChangeAspect="1"/>
          </p:cNvPicPr>
          <p:nvPr/>
        </p:nvPicPr>
        <p:blipFill>
          <a:blip r:embed="rId3"/>
          <a:stretch>
            <a:fillRect/>
          </a:stretch>
        </p:blipFill>
        <p:spPr>
          <a:xfrm>
            <a:off x="2864768" y="1412776"/>
            <a:ext cx="962748" cy="308868"/>
          </a:xfrm>
          <a:prstGeom prst="rect">
            <a:avLst/>
          </a:prstGeom>
        </p:spPr>
      </p:pic>
    </p:spTree>
    <p:extLst>
      <p:ext uri="{BB962C8B-B14F-4D97-AF65-F5344CB8AC3E}">
        <p14:creationId xmlns:p14="http://schemas.microsoft.com/office/powerpoint/2010/main" val="3930557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639DEB6-AFBE-5C40-9CB8-2A79D89E4F36}"/>
              </a:ext>
            </a:extLst>
          </p:cNvPr>
          <p:cNvSpPr>
            <a:spLocks noGrp="1"/>
          </p:cNvSpPr>
          <p:nvPr>
            <p:ph type="sldNum" sz="quarter" idx="10"/>
          </p:nvPr>
        </p:nvSpPr>
        <p:spPr/>
        <p:txBody>
          <a:bodyPr/>
          <a:lstStyle/>
          <a:p>
            <a:pPr>
              <a:defRPr/>
            </a:pPr>
            <a:fld id="{671FAD99-34BE-324F-824B-135D51AA6E63}" type="slidenum">
              <a:rPr lang="de-DE" smtClean="0">
                <a:solidFill>
                  <a:srgbClr val="000000"/>
                </a:solidFill>
              </a:rPr>
              <a:pPr>
                <a:defRPr/>
              </a:pPr>
              <a:t>13</a:t>
            </a:fld>
            <a:endParaRPr lang="de-DE" dirty="0">
              <a:solidFill>
                <a:srgbClr val="000000"/>
              </a:solidFill>
            </a:endParaRPr>
          </a:p>
        </p:txBody>
      </p:sp>
      <p:sp>
        <p:nvSpPr>
          <p:cNvPr id="3" name="Titel 2">
            <a:extLst>
              <a:ext uri="{FF2B5EF4-FFF2-40B4-BE49-F238E27FC236}">
                <a16:creationId xmlns:a16="http://schemas.microsoft.com/office/drawing/2014/main" id="{AD5D5F90-D9E4-3740-8811-0FE53B3D8C5C}"/>
              </a:ext>
            </a:extLst>
          </p:cNvPr>
          <p:cNvSpPr>
            <a:spLocks noGrp="1"/>
          </p:cNvSpPr>
          <p:nvPr>
            <p:ph type="title"/>
          </p:nvPr>
        </p:nvSpPr>
        <p:spPr/>
        <p:txBody>
          <a:bodyPr/>
          <a:lstStyle/>
          <a:p>
            <a:r>
              <a:rPr lang="de-DE" dirty="0"/>
              <a:t>107: Euklidischer Algorithmus</a:t>
            </a:r>
          </a:p>
        </p:txBody>
      </p:sp>
      <p:sp>
        <p:nvSpPr>
          <p:cNvPr id="4" name="Inhaltsplatzhalter 3">
            <a:extLst>
              <a:ext uri="{FF2B5EF4-FFF2-40B4-BE49-F238E27FC236}">
                <a16:creationId xmlns:a16="http://schemas.microsoft.com/office/drawing/2014/main" id="{81A70E9E-992D-CD41-8E3C-1800CCCE122D}"/>
              </a:ext>
            </a:extLst>
          </p:cNvPr>
          <p:cNvSpPr>
            <a:spLocks noGrp="1"/>
          </p:cNvSpPr>
          <p:nvPr>
            <p:ph sz="quarter" idx="11"/>
          </p:nvPr>
        </p:nvSpPr>
        <p:spPr/>
        <p:txBody>
          <a:bodyPr/>
          <a:lstStyle/>
          <a:p>
            <a:r>
              <a:rPr lang="de-DE" dirty="0"/>
              <a:t>Sie können</a:t>
            </a:r>
          </a:p>
          <a:p>
            <a:pPr lvl="1"/>
            <a:r>
              <a:rPr lang="de-DE" dirty="0"/>
              <a:t>den größten gemeinsamen Teiler zweier Zahlen mithilfe des klassischen Euklidischen Algorithmus bestimmen.</a:t>
            </a:r>
          </a:p>
          <a:p>
            <a:pPr lvl="1"/>
            <a:r>
              <a:rPr lang="de-DE" dirty="0"/>
              <a:t>den Algorithmus erläutern und hierbei insbesondere erklären, warum dieser funktioniert.</a:t>
            </a:r>
          </a:p>
          <a:p>
            <a:pPr lvl="1"/>
            <a:r>
              <a:rPr lang="de-DE" dirty="0"/>
              <a:t>die hierfür notwendige Gleichung angeben, nachvollziehen und beweisen.</a:t>
            </a:r>
          </a:p>
          <a:p>
            <a:pPr lvl="1"/>
            <a:r>
              <a:rPr lang="de-DE" dirty="0"/>
              <a:t>einfache Algorithmen wie den Euklidischen Schritt-für-Schritt nachvollziehen und alle Variablenzwischenstände dabei nachvollziehen und transparent machen.</a:t>
            </a:r>
          </a:p>
        </p:txBody>
      </p:sp>
      <p:pic>
        <p:nvPicPr>
          <p:cNvPr id="5" name="Grafik 4">
            <a:extLst>
              <a:ext uri="{FF2B5EF4-FFF2-40B4-BE49-F238E27FC236}">
                <a16:creationId xmlns:a16="http://schemas.microsoft.com/office/drawing/2014/main" id="{61902079-DE4E-3245-805A-5F8724FEA043}"/>
              </a:ext>
            </a:extLst>
          </p:cNvPr>
          <p:cNvPicPr>
            <a:picLocks noChangeAspect="1"/>
          </p:cNvPicPr>
          <p:nvPr/>
        </p:nvPicPr>
        <p:blipFill>
          <a:blip r:embed="rId2"/>
          <a:stretch>
            <a:fillRect/>
          </a:stretch>
        </p:blipFill>
        <p:spPr>
          <a:xfrm>
            <a:off x="6465168" y="4174273"/>
            <a:ext cx="2671812" cy="2569834"/>
          </a:xfrm>
          <a:prstGeom prst="rect">
            <a:avLst/>
          </a:prstGeom>
        </p:spPr>
      </p:pic>
    </p:spTree>
    <p:extLst>
      <p:ext uri="{BB962C8B-B14F-4D97-AF65-F5344CB8AC3E}">
        <p14:creationId xmlns:p14="http://schemas.microsoft.com/office/powerpoint/2010/main" val="2121858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FD5999E-E87E-6849-90D0-9E4767F0B31A}"/>
              </a:ext>
            </a:extLst>
          </p:cNvPr>
          <p:cNvSpPr>
            <a:spLocks noGrp="1"/>
          </p:cNvSpPr>
          <p:nvPr>
            <p:ph type="sldNum" sz="quarter" idx="10"/>
          </p:nvPr>
        </p:nvSpPr>
        <p:spPr/>
        <p:txBody>
          <a:bodyPr/>
          <a:lstStyle/>
          <a:p>
            <a:pPr>
              <a:defRPr/>
            </a:pPr>
            <a:fld id="{671FAD99-34BE-324F-824B-135D51AA6E63}" type="slidenum">
              <a:rPr lang="de-DE" smtClean="0">
                <a:solidFill>
                  <a:srgbClr val="000000"/>
                </a:solidFill>
              </a:rPr>
              <a:pPr>
                <a:defRPr/>
              </a:pPr>
              <a:t>14</a:t>
            </a:fld>
            <a:endParaRPr lang="de-DE" dirty="0">
              <a:solidFill>
                <a:srgbClr val="000000"/>
              </a:solidFill>
            </a:endParaRPr>
          </a:p>
        </p:txBody>
      </p:sp>
      <p:sp>
        <p:nvSpPr>
          <p:cNvPr id="3" name="Titel 2">
            <a:extLst>
              <a:ext uri="{FF2B5EF4-FFF2-40B4-BE49-F238E27FC236}">
                <a16:creationId xmlns:a16="http://schemas.microsoft.com/office/drawing/2014/main" id="{A2F95701-7796-F945-8EC5-E13E8766F329}"/>
              </a:ext>
            </a:extLst>
          </p:cNvPr>
          <p:cNvSpPr>
            <a:spLocks noGrp="1"/>
          </p:cNvSpPr>
          <p:nvPr>
            <p:ph type="title"/>
          </p:nvPr>
        </p:nvSpPr>
        <p:spPr/>
        <p:txBody>
          <a:bodyPr/>
          <a:lstStyle/>
          <a:p>
            <a:r>
              <a:rPr lang="de-DE" dirty="0"/>
              <a:t>Aufgaben</a:t>
            </a:r>
          </a:p>
        </p:txBody>
      </p:sp>
      <mc:AlternateContent xmlns:mc="http://schemas.openxmlformats.org/markup-compatibility/2006" xmlns:a14="http://schemas.microsoft.com/office/drawing/2010/main">
        <mc:Choice Requires="a14">
          <p:sp>
            <p:nvSpPr>
              <p:cNvPr id="4" name="Inhaltsplatzhalter 3">
                <a:extLst>
                  <a:ext uri="{FF2B5EF4-FFF2-40B4-BE49-F238E27FC236}">
                    <a16:creationId xmlns:a16="http://schemas.microsoft.com/office/drawing/2014/main" id="{2DD34EA3-B2B5-6443-A562-0CD5A6334EDA}"/>
                  </a:ext>
                </a:extLst>
              </p:cNvPr>
              <p:cNvSpPr>
                <a:spLocks noGrp="1"/>
              </p:cNvSpPr>
              <p:nvPr>
                <p:ph sz="quarter" idx="11"/>
              </p:nvPr>
            </p:nvSpPr>
            <p:spPr/>
            <p:txBody>
              <a:bodyPr/>
              <a:lstStyle/>
              <a:p>
                <a:r>
                  <a:rPr lang="de-DE" dirty="0"/>
                  <a:t>Bestimmen Sie den </a:t>
                </a:r>
                <a:r>
                  <a:rPr lang="de-DE" dirty="0" err="1"/>
                  <a:t>ggT</a:t>
                </a:r>
                <a:r>
                  <a:rPr lang="de-DE" dirty="0"/>
                  <a:t> von 12 und 44 mithilfe des klassischen Euklidischen Algorithmus von Hand.</a:t>
                </a:r>
              </a:p>
              <a:p>
                <a:r>
                  <a:rPr lang="de-DE" dirty="0"/>
                  <a:t>Gegeben ist eine Implementation des klassischen sowie des modernen Euklidischen Algorithmus. Statten Sie beide mit einer zusätzlichen Zählvariable aus, die die Anzahl der jeweiligen Schleifendurchläufe festhält. Wie viele Durchläufe spart man mithilfe der modernen Variante durchschnittlich ein? Nutzen Sie die Beispielzahlenpaare </a:t>
                </a:r>
                <a14:m>
                  <m:oMath xmlns:m="http://schemas.openxmlformats.org/officeDocument/2006/math">
                    <m:r>
                      <a:rPr lang="de-DE" i="1" dirty="0" smtClean="0">
                        <a:latin typeface="Cambria Math" panose="02040503050406030204" pitchFamily="18" charset="0"/>
                      </a:rPr>
                      <m:t>(12, 31), (27, 55), (134, 189), (543, 320), (234, 478)</m:t>
                    </m:r>
                  </m:oMath>
                </a14:m>
                <a:r>
                  <a:rPr lang="de-DE" dirty="0"/>
                  <a:t>.</a:t>
                </a:r>
              </a:p>
              <a:p>
                <a:r>
                  <a:rPr lang="de-DE" dirty="0"/>
                  <a:t>Außerdem: TB3, A2; TB3, A4</a:t>
                </a:r>
              </a:p>
              <a:p>
                <a:endParaRPr lang="de-DE" dirty="0"/>
              </a:p>
            </p:txBody>
          </p:sp>
        </mc:Choice>
        <mc:Fallback xmlns="">
          <p:sp>
            <p:nvSpPr>
              <p:cNvPr id="4" name="Inhaltsplatzhalter 3">
                <a:extLst>
                  <a:ext uri="{FF2B5EF4-FFF2-40B4-BE49-F238E27FC236}">
                    <a16:creationId xmlns:a16="http://schemas.microsoft.com/office/drawing/2014/main" id="{2DD34EA3-B2B5-6443-A562-0CD5A6334EDA}"/>
                  </a:ext>
                </a:extLst>
              </p:cNvPr>
              <p:cNvSpPr>
                <a:spLocks noGrp="1" noRot="1" noChangeAspect="1" noMove="1" noResize="1" noEditPoints="1" noAdjustHandles="1" noChangeArrowheads="1" noChangeShapeType="1" noTextEdit="1"/>
              </p:cNvSpPr>
              <p:nvPr>
                <p:ph sz="quarter" idx="11"/>
              </p:nvPr>
            </p:nvSpPr>
            <p:spPr>
              <a:blipFill>
                <a:blip r:embed="rId2"/>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2568064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9CC1CD3-320F-F947-98B0-63E14D033D53}"/>
              </a:ext>
            </a:extLst>
          </p:cNvPr>
          <p:cNvSpPr>
            <a:spLocks noGrp="1"/>
          </p:cNvSpPr>
          <p:nvPr>
            <p:ph type="sldNum" sz="quarter" idx="10"/>
          </p:nvPr>
        </p:nvSpPr>
        <p:spPr/>
        <p:txBody>
          <a:bodyPr/>
          <a:lstStyle/>
          <a:p>
            <a:pPr>
              <a:defRPr/>
            </a:pPr>
            <a:fld id="{671FAD99-34BE-324F-824B-135D51AA6E63}" type="slidenum">
              <a:rPr lang="de-DE" smtClean="0">
                <a:solidFill>
                  <a:srgbClr val="000000"/>
                </a:solidFill>
              </a:rPr>
              <a:pPr>
                <a:defRPr/>
              </a:pPr>
              <a:t>15</a:t>
            </a:fld>
            <a:endParaRPr lang="de-DE" dirty="0">
              <a:solidFill>
                <a:srgbClr val="000000"/>
              </a:solidFill>
            </a:endParaRPr>
          </a:p>
        </p:txBody>
      </p:sp>
      <p:sp>
        <p:nvSpPr>
          <p:cNvPr id="3" name="Titel 2">
            <a:extLst>
              <a:ext uri="{FF2B5EF4-FFF2-40B4-BE49-F238E27FC236}">
                <a16:creationId xmlns:a16="http://schemas.microsoft.com/office/drawing/2014/main" id="{56E8AF9D-6A7E-D048-ADBB-03D2A3D71235}"/>
              </a:ext>
            </a:extLst>
          </p:cNvPr>
          <p:cNvSpPr>
            <a:spLocks noGrp="1"/>
          </p:cNvSpPr>
          <p:nvPr>
            <p:ph type="title"/>
          </p:nvPr>
        </p:nvSpPr>
        <p:spPr/>
        <p:txBody>
          <a:bodyPr/>
          <a:lstStyle/>
          <a:p>
            <a:r>
              <a:rPr lang="de-DE" dirty="0"/>
              <a:t>108: Kontrollstrukturen</a:t>
            </a:r>
          </a:p>
        </p:txBody>
      </p:sp>
      <p:sp>
        <p:nvSpPr>
          <p:cNvPr id="4" name="Inhaltsplatzhalter 3">
            <a:extLst>
              <a:ext uri="{FF2B5EF4-FFF2-40B4-BE49-F238E27FC236}">
                <a16:creationId xmlns:a16="http://schemas.microsoft.com/office/drawing/2014/main" id="{F23AB4AD-F528-8148-860C-5601215E4596}"/>
              </a:ext>
            </a:extLst>
          </p:cNvPr>
          <p:cNvSpPr>
            <a:spLocks noGrp="1"/>
          </p:cNvSpPr>
          <p:nvPr>
            <p:ph sz="quarter" idx="11"/>
          </p:nvPr>
        </p:nvSpPr>
        <p:spPr/>
        <p:txBody>
          <a:bodyPr/>
          <a:lstStyle/>
          <a:p>
            <a:r>
              <a:rPr lang="de-DE" dirty="0"/>
              <a:t>Sie können</a:t>
            </a:r>
          </a:p>
          <a:p>
            <a:pPr lvl="1"/>
            <a:r>
              <a:rPr lang="de-DE" dirty="0"/>
              <a:t>die dargestellten Kontrollstrukturen nennen,</a:t>
            </a:r>
          </a:p>
          <a:p>
            <a:pPr lvl="1"/>
            <a:r>
              <a:rPr lang="de-DE" dirty="0"/>
              <a:t>diese unterscheiden,</a:t>
            </a:r>
          </a:p>
          <a:p>
            <a:pPr lvl="1"/>
            <a:r>
              <a:rPr lang="de-DE" dirty="0"/>
              <a:t>und sie innerhalb von Algorithmen und Programme einsetzen und identifizieren.</a:t>
            </a:r>
          </a:p>
          <a:p>
            <a:pPr lvl="1"/>
            <a:r>
              <a:rPr lang="de-DE" dirty="0"/>
              <a:t>alle entsprechenden in der Theorie genannten Kontrollstrukturen prinzipiell in </a:t>
            </a:r>
            <a:r>
              <a:rPr lang="de-DE" dirty="0" err="1"/>
              <a:t>Scratch</a:t>
            </a:r>
            <a:r>
              <a:rPr lang="de-DE" dirty="0"/>
              <a:t> implementieren.</a:t>
            </a:r>
          </a:p>
          <a:p>
            <a:pPr lvl="1"/>
            <a:r>
              <a:rPr lang="de-DE" dirty="0"/>
              <a:t>entsprechende Unzulänglichkeiten von </a:t>
            </a:r>
            <a:r>
              <a:rPr lang="de-DE" dirty="0" err="1"/>
              <a:t>Scratch</a:t>
            </a:r>
            <a:r>
              <a:rPr lang="de-DE" dirty="0"/>
              <a:t> nennen und diese umgehen.</a:t>
            </a:r>
          </a:p>
          <a:p>
            <a:pPr lvl="1"/>
            <a:r>
              <a:rPr lang="de-DE" dirty="0"/>
              <a:t>entsprechende Algorithmen in Pseudocode oder als </a:t>
            </a:r>
            <a:r>
              <a:rPr lang="de-DE" dirty="0" err="1"/>
              <a:t>Scratch</a:t>
            </a:r>
            <a:r>
              <a:rPr lang="de-DE" dirty="0"/>
              <a:t>-Programm auch Paper-</a:t>
            </a:r>
            <a:r>
              <a:rPr lang="de-DE" dirty="0" err="1"/>
              <a:t>and</a:t>
            </a:r>
            <a:r>
              <a:rPr lang="de-DE" dirty="0"/>
              <a:t>-</a:t>
            </a:r>
            <a:r>
              <a:rPr lang="de-DE" dirty="0" err="1"/>
              <a:t>Pencil-based</a:t>
            </a:r>
            <a:r>
              <a:rPr lang="de-DE" dirty="0"/>
              <a:t> analysieren und ihr Verhalten vorhersagen.</a:t>
            </a:r>
          </a:p>
        </p:txBody>
      </p:sp>
    </p:spTree>
    <p:extLst>
      <p:ext uri="{BB962C8B-B14F-4D97-AF65-F5344CB8AC3E}">
        <p14:creationId xmlns:p14="http://schemas.microsoft.com/office/powerpoint/2010/main" val="3766796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C4D426DD-8EE1-C048-96E6-D6FCF5693DED}"/>
              </a:ext>
            </a:extLst>
          </p:cNvPr>
          <p:cNvSpPr>
            <a:spLocks noGrp="1"/>
          </p:cNvSpPr>
          <p:nvPr>
            <p:ph type="sldNum" sz="quarter" idx="10"/>
          </p:nvPr>
        </p:nvSpPr>
        <p:spPr/>
        <p:txBody>
          <a:bodyPr/>
          <a:lstStyle/>
          <a:p>
            <a:pPr>
              <a:defRPr/>
            </a:pPr>
            <a:fld id="{671FAD99-34BE-324F-824B-135D51AA6E63}" type="slidenum">
              <a:rPr lang="de-DE" smtClean="0">
                <a:solidFill>
                  <a:srgbClr val="000000"/>
                </a:solidFill>
              </a:rPr>
              <a:pPr>
                <a:defRPr/>
              </a:pPr>
              <a:t>16</a:t>
            </a:fld>
            <a:endParaRPr lang="de-DE" dirty="0">
              <a:solidFill>
                <a:srgbClr val="000000"/>
              </a:solidFill>
            </a:endParaRPr>
          </a:p>
        </p:txBody>
      </p:sp>
      <p:sp>
        <p:nvSpPr>
          <p:cNvPr id="3" name="Titel 2">
            <a:extLst>
              <a:ext uri="{FF2B5EF4-FFF2-40B4-BE49-F238E27FC236}">
                <a16:creationId xmlns:a16="http://schemas.microsoft.com/office/drawing/2014/main" id="{E44750CB-7337-3942-8BDC-6098A472BFCE}"/>
              </a:ext>
            </a:extLst>
          </p:cNvPr>
          <p:cNvSpPr>
            <a:spLocks noGrp="1"/>
          </p:cNvSpPr>
          <p:nvPr>
            <p:ph type="title"/>
          </p:nvPr>
        </p:nvSpPr>
        <p:spPr/>
        <p:txBody>
          <a:bodyPr/>
          <a:lstStyle/>
          <a:p>
            <a:r>
              <a:rPr lang="de-DE" dirty="0"/>
              <a:t>Aufgaben</a:t>
            </a:r>
          </a:p>
        </p:txBody>
      </p:sp>
      <p:sp>
        <p:nvSpPr>
          <p:cNvPr id="4" name="Inhaltsplatzhalter 3">
            <a:extLst>
              <a:ext uri="{FF2B5EF4-FFF2-40B4-BE49-F238E27FC236}">
                <a16:creationId xmlns:a16="http://schemas.microsoft.com/office/drawing/2014/main" id="{2B693CBE-CAA3-1148-A809-DBABED70A914}"/>
              </a:ext>
            </a:extLst>
          </p:cNvPr>
          <p:cNvSpPr>
            <a:spLocks noGrp="1"/>
          </p:cNvSpPr>
          <p:nvPr>
            <p:ph sz="quarter" idx="11"/>
          </p:nvPr>
        </p:nvSpPr>
        <p:spPr/>
        <p:txBody>
          <a:bodyPr/>
          <a:lstStyle/>
          <a:p>
            <a:r>
              <a:rPr lang="de-DE" dirty="0"/>
              <a:t>Was ist der Unterschied zwischen einer kopf- und einer fußgesteuerten Schleife?</a:t>
            </a:r>
          </a:p>
          <a:p>
            <a:r>
              <a:rPr lang="de-DE" dirty="0"/>
              <a:t>Lässt sich eine fußgesteuerte Schleife über Umwege in </a:t>
            </a:r>
            <a:r>
              <a:rPr lang="de-DE" dirty="0" err="1"/>
              <a:t>Scratch</a:t>
            </a:r>
            <a:r>
              <a:rPr lang="de-DE" dirty="0"/>
              <a:t> implementieren?</a:t>
            </a:r>
          </a:p>
          <a:p>
            <a:r>
              <a:rPr lang="de-DE" dirty="0"/>
              <a:t>Welche Nachteile haben die von </a:t>
            </a:r>
            <a:r>
              <a:rPr lang="de-DE" dirty="0" err="1"/>
              <a:t>Scratch</a:t>
            </a:r>
            <a:r>
              <a:rPr lang="de-DE" dirty="0"/>
              <a:t> zur Verfügung gestellten Zählschleifen?</a:t>
            </a:r>
          </a:p>
          <a:p>
            <a:r>
              <a:rPr lang="de-DE" dirty="0"/>
              <a:t>Lässt sich jede Zählschleife durch eine kopfgesteuerte Schleife ersetzen (falls ja, wie?)?</a:t>
            </a:r>
          </a:p>
          <a:p>
            <a:r>
              <a:rPr lang="de-DE" dirty="0"/>
              <a:t>Außerdem: TB3, A3</a:t>
            </a:r>
          </a:p>
        </p:txBody>
      </p:sp>
    </p:spTree>
    <p:extLst>
      <p:ext uri="{BB962C8B-B14F-4D97-AF65-F5344CB8AC3E}">
        <p14:creationId xmlns:p14="http://schemas.microsoft.com/office/powerpoint/2010/main" val="4107948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87F8247-095D-ED4B-BF81-5720974A0673}"/>
              </a:ext>
            </a:extLst>
          </p:cNvPr>
          <p:cNvSpPr>
            <a:spLocks noGrp="1"/>
          </p:cNvSpPr>
          <p:nvPr>
            <p:ph type="sldNum" sz="quarter" idx="10"/>
          </p:nvPr>
        </p:nvSpPr>
        <p:spPr/>
        <p:txBody>
          <a:bodyPr/>
          <a:lstStyle/>
          <a:p>
            <a:pPr>
              <a:defRPr/>
            </a:pPr>
            <a:fld id="{671FAD99-34BE-324F-824B-135D51AA6E63}" type="slidenum">
              <a:rPr lang="de-DE" smtClean="0">
                <a:solidFill>
                  <a:srgbClr val="000000"/>
                </a:solidFill>
              </a:rPr>
              <a:pPr>
                <a:defRPr/>
              </a:pPr>
              <a:t>17</a:t>
            </a:fld>
            <a:endParaRPr lang="de-DE" dirty="0">
              <a:solidFill>
                <a:srgbClr val="000000"/>
              </a:solidFill>
            </a:endParaRPr>
          </a:p>
        </p:txBody>
      </p:sp>
      <p:sp>
        <p:nvSpPr>
          <p:cNvPr id="3" name="Titel 2">
            <a:extLst>
              <a:ext uri="{FF2B5EF4-FFF2-40B4-BE49-F238E27FC236}">
                <a16:creationId xmlns:a16="http://schemas.microsoft.com/office/drawing/2014/main" id="{E8A62AFC-AEC5-724F-9C08-69FB5C9BF12C}"/>
              </a:ext>
            </a:extLst>
          </p:cNvPr>
          <p:cNvSpPr>
            <a:spLocks noGrp="1"/>
          </p:cNvSpPr>
          <p:nvPr>
            <p:ph type="title"/>
          </p:nvPr>
        </p:nvSpPr>
        <p:spPr/>
        <p:txBody>
          <a:bodyPr/>
          <a:lstStyle/>
          <a:p>
            <a:r>
              <a:rPr lang="de-DE" dirty="0"/>
              <a:t>109: Euklidischer Algorithmus 2</a:t>
            </a:r>
          </a:p>
        </p:txBody>
      </p:sp>
      <p:sp>
        <p:nvSpPr>
          <p:cNvPr id="4" name="Inhaltsplatzhalter 3">
            <a:extLst>
              <a:ext uri="{FF2B5EF4-FFF2-40B4-BE49-F238E27FC236}">
                <a16:creationId xmlns:a16="http://schemas.microsoft.com/office/drawing/2014/main" id="{A131F01D-573A-8D4B-B0BF-C317F86643C6}"/>
              </a:ext>
            </a:extLst>
          </p:cNvPr>
          <p:cNvSpPr>
            <a:spLocks noGrp="1"/>
          </p:cNvSpPr>
          <p:nvPr>
            <p:ph sz="quarter" idx="11"/>
          </p:nvPr>
        </p:nvSpPr>
        <p:spPr/>
        <p:txBody>
          <a:bodyPr/>
          <a:lstStyle/>
          <a:p>
            <a:r>
              <a:rPr lang="de-DE" dirty="0"/>
              <a:t>Sie können</a:t>
            </a:r>
          </a:p>
          <a:p>
            <a:pPr lvl="1"/>
            <a:r>
              <a:rPr lang="de-DE" dirty="0"/>
              <a:t>den größten gemeinsamen Teiler zweier Zahlen mithilfe des modernen Euklidischen Algorithmus bestimmen.</a:t>
            </a:r>
          </a:p>
          <a:p>
            <a:pPr lvl="1"/>
            <a:r>
              <a:rPr lang="de-DE" dirty="0"/>
              <a:t>den Algorithmus erläutern und hierbei insbesondere erklären, warum dieser funktioniert.</a:t>
            </a:r>
          </a:p>
          <a:p>
            <a:pPr lvl="1"/>
            <a:r>
              <a:rPr lang="de-DE" dirty="0"/>
              <a:t>die hierfür notwendige Gleichung angeben und nachvollziehen.</a:t>
            </a:r>
          </a:p>
          <a:p>
            <a:pPr lvl="1"/>
            <a:r>
              <a:rPr lang="de-DE" dirty="0"/>
              <a:t>die Bedeutung des Modulo-Operators erklären und entsprechende Rechnungen auch manuell ausführen.</a:t>
            </a:r>
          </a:p>
          <a:p>
            <a:pPr lvl="1"/>
            <a:r>
              <a:rPr lang="de-DE"/>
              <a:t>den </a:t>
            </a:r>
            <a:r>
              <a:rPr lang="de-DE" dirty="0"/>
              <a:t>modernen vom klassischen Euklidischen Algorithmus abgrenzen und entsprechende Unterschiede aufzeigen.</a:t>
            </a:r>
          </a:p>
        </p:txBody>
      </p:sp>
    </p:spTree>
    <p:extLst>
      <p:ext uri="{BB962C8B-B14F-4D97-AF65-F5344CB8AC3E}">
        <p14:creationId xmlns:p14="http://schemas.microsoft.com/office/powerpoint/2010/main" val="2016538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F6446F1-C4D1-C04A-A787-0F542EFECAF0}"/>
              </a:ext>
            </a:extLst>
          </p:cNvPr>
          <p:cNvSpPr>
            <a:spLocks noGrp="1"/>
          </p:cNvSpPr>
          <p:nvPr>
            <p:ph type="sldNum" sz="quarter" idx="10"/>
          </p:nvPr>
        </p:nvSpPr>
        <p:spPr/>
        <p:txBody>
          <a:bodyPr/>
          <a:lstStyle/>
          <a:p>
            <a:pPr>
              <a:defRPr/>
            </a:pPr>
            <a:fld id="{671FAD99-34BE-324F-824B-135D51AA6E63}" type="slidenum">
              <a:rPr lang="de-DE" smtClean="0">
                <a:solidFill>
                  <a:srgbClr val="000000"/>
                </a:solidFill>
              </a:rPr>
              <a:pPr>
                <a:defRPr/>
              </a:pPr>
              <a:t>18</a:t>
            </a:fld>
            <a:endParaRPr lang="de-DE" dirty="0">
              <a:solidFill>
                <a:srgbClr val="000000"/>
              </a:solidFill>
            </a:endParaRPr>
          </a:p>
        </p:txBody>
      </p:sp>
      <p:sp>
        <p:nvSpPr>
          <p:cNvPr id="3" name="Titel 2">
            <a:extLst>
              <a:ext uri="{FF2B5EF4-FFF2-40B4-BE49-F238E27FC236}">
                <a16:creationId xmlns:a16="http://schemas.microsoft.com/office/drawing/2014/main" id="{7D64A771-FC5C-FB44-B728-EED19BB096EB}"/>
              </a:ext>
            </a:extLst>
          </p:cNvPr>
          <p:cNvSpPr>
            <a:spLocks noGrp="1"/>
          </p:cNvSpPr>
          <p:nvPr>
            <p:ph type="title"/>
          </p:nvPr>
        </p:nvSpPr>
        <p:spPr/>
        <p:txBody>
          <a:bodyPr/>
          <a:lstStyle/>
          <a:p>
            <a:r>
              <a:rPr lang="de-DE" dirty="0"/>
              <a:t>Aufgaben</a:t>
            </a:r>
          </a:p>
        </p:txBody>
      </p:sp>
      <p:sp>
        <p:nvSpPr>
          <p:cNvPr id="4" name="Inhaltsplatzhalter 3">
            <a:extLst>
              <a:ext uri="{FF2B5EF4-FFF2-40B4-BE49-F238E27FC236}">
                <a16:creationId xmlns:a16="http://schemas.microsoft.com/office/drawing/2014/main" id="{B5FB8D41-DFCA-3A46-8737-B9374C3052BC}"/>
              </a:ext>
            </a:extLst>
          </p:cNvPr>
          <p:cNvSpPr>
            <a:spLocks noGrp="1"/>
          </p:cNvSpPr>
          <p:nvPr>
            <p:ph sz="quarter" idx="11"/>
          </p:nvPr>
        </p:nvSpPr>
        <p:spPr/>
        <p:txBody>
          <a:bodyPr/>
          <a:lstStyle/>
          <a:p>
            <a:r>
              <a:rPr lang="de-DE" dirty="0"/>
              <a:t>Bestimmen Sie den </a:t>
            </a:r>
            <a:r>
              <a:rPr lang="de-DE" dirty="0" err="1"/>
              <a:t>ggT</a:t>
            </a:r>
            <a:r>
              <a:rPr lang="de-DE" dirty="0"/>
              <a:t> von 12 und 44 mithilfe des modernen Euklidischen Algorithmus von Hand.</a:t>
            </a:r>
          </a:p>
          <a:p>
            <a:r>
              <a:rPr lang="de-DE" dirty="0"/>
              <a:t>Erläutern Sie in eigenen Worten, welche Vorteile dieser gegenüber der klassischen Variante bietet. Nennen Sie mindestens zwei Vorteile.</a:t>
            </a:r>
          </a:p>
          <a:p>
            <a:r>
              <a:rPr lang="de-DE" dirty="0"/>
              <a:t>Außerdem: TB4, A1</a:t>
            </a:r>
          </a:p>
        </p:txBody>
      </p:sp>
    </p:spTree>
    <p:extLst>
      <p:ext uri="{BB962C8B-B14F-4D97-AF65-F5344CB8AC3E}">
        <p14:creationId xmlns:p14="http://schemas.microsoft.com/office/powerpoint/2010/main" val="3411719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AF3B972-0B71-3246-AB6E-62A6C0B973E1}"/>
              </a:ext>
            </a:extLst>
          </p:cNvPr>
          <p:cNvSpPr>
            <a:spLocks noGrp="1"/>
          </p:cNvSpPr>
          <p:nvPr>
            <p:ph type="sldNum" sz="quarter" idx="10"/>
          </p:nvPr>
        </p:nvSpPr>
        <p:spPr/>
        <p:txBody>
          <a:bodyPr/>
          <a:lstStyle/>
          <a:p>
            <a:pPr>
              <a:defRPr/>
            </a:pPr>
            <a:fld id="{671FAD99-34BE-324F-824B-135D51AA6E63}" type="slidenum">
              <a:rPr lang="de-DE" smtClean="0">
                <a:solidFill>
                  <a:srgbClr val="000000"/>
                </a:solidFill>
              </a:rPr>
              <a:pPr>
                <a:defRPr/>
              </a:pPr>
              <a:t>2</a:t>
            </a:fld>
            <a:endParaRPr lang="de-DE" dirty="0">
              <a:solidFill>
                <a:srgbClr val="000000"/>
              </a:solidFill>
            </a:endParaRPr>
          </a:p>
        </p:txBody>
      </p:sp>
      <p:sp>
        <p:nvSpPr>
          <p:cNvPr id="3" name="Titel 2">
            <a:extLst>
              <a:ext uri="{FF2B5EF4-FFF2-40B4-BE49-F238E27FC236}">
                <a16:creationId xmlns:a16="http://schemas.microsoft.com/office/drawing/2014/main" id="{D9129541-C389-3F49-B44F-519D5931BC0E}"/>
              </a:ext>
            </a:extLst>
          </p:cNvPr>
          <p:cNvSpPr>
            <a:spLocks noGrp="1"/>
          </p:cNvSpPr>
          <p:nvPr>
            <p:ph type="title"/>
          </p:nvPr>
        </p:nvSpPr>
        <p:spPr/>
        <p:txBody>
          <a:bodyPr/>
          <a:lstStyle/>
          <a:p>
            <a:r>
              <a:rPr lang="de-DE" dirty="0"/>
              <a:t>101: Das Heron-Verfahren</a:t>
            </a:r>
          </a:p>
        </p:txBody>
      </p:sp>
      <p:sp>
        <p:nvSpPr>
          <p:cNvPr id="4" name="Inhaltsplatzhalter 3">
            <a:extLst>
              <a:ext uri="{FF2B5EF4-FFF2-40B4-BE49-F238E27FC236}">
                <a16:creationId xmlns:a16="http://schemas.microsoft.com/office/drawing/2014/main" id="{6D94D2F8-4F94-7344-8D84-8683202A15E8}"/>
              </a:ext>
            </a:extLst>
          </p:cNvPr>
          <p:cNvSpPr>
            <a:spLocks noGrp="1"/>
          </p:cNvSpPr>
          <p:nvPr>
            <p:ph sz="quarter" idx="11"/>
          </p:nvPr>
        </p:nvSpPr>
        <p:spPr/>
        <p:txBody>
          <a:bodyPr/>
          <a:lstStyle/>
          <a:p>
            <a:r>
              <a:rPr lang="de-DE" dirty="0"/>
              <a:t>Sie können</a:t>
            </a:r>
          </a:p>
          <a:p>
            <a:pPr lvl="1"/>
            <a:r>
              <a:rPr lang="de-DE" dirty="0"/>
              <a:t>die grundsätzliche Natur von Näherungsverfahren beschreiben.</a:t>
            </a:r>
          </a:p>
          <a:p>
            <a:pPr lvl="1"/>
            <a:r>
              <a:rPr lang="de-DE" dirty="0"/>
              <a:t>die Idee des Heron-Verfahrens zum näherungsweisen Berechnen von Quadratwurzeln beschreiben.</a:t>
            </a:r>
          </a:p>
          <a:p>
            <a:pPr lvl="1"/>
            <a:r>
              <a:rPr lang="de-DE" dirty="0"/>
              <a:t>das Heron-Verfahren exemplarisch durchführen.</a:t>
            </a:r>
          </a:p>
          <a:p>
            <a:pPr lvl="1"/>
            <a:r>
              <a:rPr lang="de-DE" dirty="0"/>
              <a:t>das Heron-Verfahren in </a:t>
            </a:r>
            <a:r>
              <a:rPr lang="de-DE" dirty="0" err="1"/>
              <a:t>Scratch</a:t>
            </a:r>
            <a:r>
              <a:rPr lang="de-DE" dirty="0"/>
              <a:t> implementieren.</a:t>
            </a:r>
          </a:p>
          <a:p>
            <a:pPr lvl="1"/>
            <a:r>
              <a:rPr lang="de-DE" dirty="0"/>
              <a:t>die Notwendigkeit und Funktionsweise von Abbruchkriterien erläutern.</a:t>
            </a:r>
          </a:p>
          <a:p>
            <a:pPr lvl="1"/>
            <a:r>
              <a:rPr lang="de-DE" dirty="0"/>
              <a:t>Sie können das Verfahren anhand bestimmter Vorgaben abändern.</a:t>
            </a:r>
          </a:p>
          <a:p>
            <a:pPr lvl="1"/>
            <a:r>
              <a:rPr lang="de-DE" dirty="0"/>
              <a:t>die didaktischen Begriffe „Black Box“ und „White Box“ erläutern und anwenden.</a:t>
            </a:r>
          </a:p>
        </p:txBody>
      </p:sp>
    </p:spTree>
    <p:extLst>
      <p:ext uri="{BB962C8B-B14F-4D97-AF65-F5344CB8AC3E}">
        <p14:creationId xmlns:p14="http://schemas.microsoft.com/office/powerpoint/2010/main" val="2982445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BF1C19E-EA3F-6D4B-B6B7-C8F58060AD01}"/>
              </a:ext>
            </a:extLst>
          </p:cNvPr>
          <p:cNvSpPr>
            <a:spLocks noGrp="1"/>
          </p:cNvSpPr>
          <p:nvPr>
            <p:ph type="sldNum" sz="quarter" idx="10"/>
          </p:nvPr>
        </p:nvSpPr>
        <p:spPr/>
        <p:txBody>
          <a:bodyPr/>
          <a:lstStyle/>
          <a:p>
            <a:pPr>
              <a:defRPr/>
            </a:pPr>
            <a:fld id="{671FAD99-34BE-324F-824B-135D51AA6E63}" type="slidenum">
              <a:rPr lang="de-DE" smtClean="0">
                <a:solidFill>
                  <a:srgbClr val="000000"/>
                </a:solidFill>
              </a:rPr>
              <a:pPr>
                <a:defRPr/>
              </a:pPr>
              <a:t>3</a:t>
            </a:fld>
            <a:endParaRPr lang="de-DE" dirty="0">
              <a:solidFill>
                <a:srgbClr val="000000"/>
              </a:solidFill>
            </a:endParaRPr>
          </a:p>
        </p:txBody>
      </p:sp>
      <p:sp>
        <p:nvSpPr>
          <p:cNvPr id="3" name="Titel 2">
            <a:extLst>
              <a:ext uri="{FF2B5EF4-FFF2-40B4-BE49-F238E27FC236}">
                <a16:creationId xmlns:a16="http://schemas.microsoft.com/office/drawing/2014/main" id="{F58C998B-29F2-4C4E-B0E7-A36C03A61F49}"/>
              </a:ext>
            </a:extLst>
          </p:cNvPr>
          <p:cNvSpPr>
            <a:spLocks noGrp="1"/>
          </p:cNvSpPr>
          <p:nvPr>
            <p:ph type="title"/>
          </p:nvPr>
        </p:nvSpPr>
        <p:spPr/>
        <p:txBody>
          <a:bodyPr/>
          <a:lstStyle/>
          <a:p>
            <a:r>
              <a:rPr lang="de-DE" dirty="0"/>
              <a:t>Aufgaben</a:t>
            </a:r>
          </a:p>
        </p:txBody>
      </p:sp>
      <mc:AlternateContent xmlns:mc="http://schemas.openxmlformats.org/markup-compatibility/2006" xmlns:a14="http://schemas.microsoft.com/office/drawing/2010/main">
        <mc:Choice Requires="a14">
          <p:sp>
            <p:nvSpPr>
              <p:cNvPr id="4" name="Inhaltsplatzhalter 3">
                <a:extLst>
                  <a:ext uri="{FF2B5EF4-FFF2-40B4-BE49-F238E27FC236}">
                    <a16:creationId xmlns:a16="http://schemas.microsoft.com/office/drawing/2014/main" id="{EC410D96-A909-FE44-AC51-3A5D6630786B}"/>
                  </a:ext>
                </a:extLst>
              </p:cNvPr>
              <p:cNvSpPr>
                <a:spLocks noGrp="1"/>
              </p:cNvSpPr>
              <p:nvPr>
                <p:ph sz="quarter" idx="11"/>
              </p:nvPr>
            </p:nvSpPr>
            <p:spPr/>
            <p:txBody>
              <a:bodyPr/>
              <a:lstStyle/>
              <a:p>
                <a:r>
                  <a:rPr lang="de-DE" dirty="0"/>
                  <a:t>Ermitteln Sie mithilfe des Heron-Verfahrens händisch einen Wert für </a:t>
                </a:r>
                <a14:m>
                  <m:oMath xmlns:m="http://schemas.openxmlformats.org/officeDocument/2006/math">
                    <m:rad>
                      <m:radPr>
                        <m:degHide m:val="on"/>
                        <m:ctrlPr>
                          <a:rPr lang="de-DE" i="1" smtClean="0">
                            <a:latin typeface="Cambria Math" panose="02040503050406030204" pitchFamily="18" charset="0"/>
                          </a:rPr>
                        </m:ctrlPr>
                      </m:radPr>
                      <m:deg/>
                      <m:e>
                        <m:r>
                          <a:rPr lang="de-DE" b="0" i="1" smtClean="0">
                            <a:latin typeface="Cambria Math" panose="02040503050406030204" pitchFamily="18" charset="0"/>
                          </a:rPr>
                          <m:t>10</m:t>
                        </m:r>
                      </m:e>
                    </m:rad>
                  </m:oMath>
                </a14:m>
                <a:r>
                  <a:rPr lang="de-DE" dirty="0"/>
                  <a:t>, dessen Quadrat mindestens auf ein Tausendstel mit 10 übereinstimmt.</a:t>
                </a:r>
              </a:p>
              <a:p>
                <a:r>
                  <a:rPr lang="de-DE" dirty="0"/>
                  <a:t>Verändern Sie das Verfahren so, dass mit Näherungswert 1 begonnen wird. Hat Ihre Näherung nach gleichvielen Verfahrensschritten höhere oder niedrigere Genauigkeit?</a:t>
                </a:r>
              </a:p>
              <a:p>
                <a:r>
                  <a:rPr lang="de-DE" dirty="0"/>
                  <a:t>Das geometrische Mittel zweier Zahlen </a:t>
                </a:r>
                <a14:m>
                  <m:oMath xmlns:m="http://schemas.openxmlformats.org/officeDocument/2006/math">
                    <m:r>
                      <a:rPr lang="de-DE" i="1" dirty="0" smtClean="0">
                        <a:latin typeface="Cambria Math" panose="02040503050406030204" pitchFamily="18" charset="0"/>
                      </a:rPr>
                      <m:t>𝑎</m:t>
                    </m:r>
                  </m:oMath>
                </a14:m>
                <a:r>
                  <a:rPr lang="de-DE" dirty="0"/>
                  <a:t> und </a:t>
                </a:r>
                <a14:m>
                  <m:oMath xmlns:m="http://schemas.openxmlformats.org/officeDocument/2006/math">
                    <m:r>
                      <a:rPr lang="de-DE" i="1" dirty="0" smtClean="0">
                        <a:latin typeface="Cambria Math" panose="02040503050406030204" pitchFamily="18" charset="0"/>
                      </a:rPr>
                      <m:t>𝑏</m:t>
                    </m:r>
                  </m:oMath>
                </a14:m>
                <a:r>
                  <a:rPr lang="de-DE" dirty="0"/>
                  <a:t> ist definiert als die Wurzel der beiden Zahlen im Produkt. Lässt sich auch über dieses Mittel das Heron-Verfahren herleiten?</a:t>
                </a:r>
              </a:p>
              <a:p>
                <a:r>
                  <a:rPr lang="de-DE" dirty="0"/>
                  <a:t>Außerdem: TB1, A3, A4</a:t>
                </a:r>
              </a:p>
              <a:p>
                <a:endParaRPr lang="de-DE" dirty="0"/>
              </a:p>
            </p:txBody>
          </p:sp>
        </mc:Choice>
        <mc:Fallback xmlns="">
          <p:sp>
            <p:nvSpPr>
              <p:cNvPr id="4" name="Inhaltsplatzhalter 3">
                <a:extLst>
                  <a:ext uri="{FF2B5EF4-FFF2-40B4-BE49-F238E27FC236}">
                    <a16:creationId xmlns:a16="http://schemas.microsoft.com/office/drawing/2014/main" id="{EC410D96-A909-FE44-AC51-3A5D6630786B}"/>
                  </a:ext>
                </a:extLst>
              </p:cNvPr>
              <p:cNvSpPr>
                <a:spLocks noGrp="1" noRot="1" noChangeAspect="1" noMove="1" noResize="1" noEditPoints="1" noAdjustHandles="1" noChangeArrowheads="1" noChangeShapeType="1" noTextEdit="1"/>
              </p:cNvSpPr>
              <p:nvPr>
                <p:ph sz="quarter" idx="11"/>
              </p:nvPr>
            </p:nvSpPr>
            <p:spPr>
              <a:blipFill>
                <a:blip r:embed="rId2"/>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458645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7F30C4F-868F-DF49-85FE-68A64C06C5AF}"/>
              </a:ext>
            </a:extLst>
          </p:cNvPr>
          <p:cNvSpPr>
            <a:spLocks noGrp="1"/>
          </p:cNvSpPr>
          <p:nvPr>
            <p:ph type="sldNum" sz="quarter" idx="10"/>
          </p:nvPr>
        </p:nvSpPr>
        <p:spPr/>
        <p:txBody>
          <a:bodyPr/>
          <a:lstStyle/>
          <a:p>
            <a:pPr>
              <a:defRPr/>
            </a:pPr>
            <a:fld id="{671FAD99-34BE-324F-824B-135D51AA6E63}" type="slidenum">
              <a:rPr lang="de-DE" smtClean="0">
                <a:solidFill>
                  <a:srgbClr val="000000"/>
                </a:solidFill>
              </a:rPr>
              <a:pPr>
                <a:defRPr/>
              </a:pPr>
              <a:t>4</a:t>
            </a:fld>
            <a:endParaRPr lang="de-DE" dirty="0">
              <a:solidFill>
                <a:srgbClr val="000000"/>
              </a:solidFill>
            </a:endParaRPr>
          </a:p>
        </p:txBody>
      </p:sp>
      <p:sp>
        <p:nvSpPr>
          <p:cNvPr id="3" name="Titel 2">
            <a:extLst>
              <a:ext uri="{FF2B5EF4-FFF2-40B4-BE49-F238E27FC236}">
                <a16:creationId xmlns:a16="http://schemas.microsoft.com/office/drawing/2014/main" id="{281A6EF2-84CB-2142-96EB-FC923CC3BFD7}"/>
              </a:ext>
            </a:extLst>
          </p:cNvPr>
          <p:cNvSpPr>
            <a:spLocks noGrp="1"/>
          </p:cNvSpPr>
          <p:nvPr>
            <p:ph type="title"/>
          </p:nvPr>
        </p:nvSpPr>
        <p:spPr/>
        <p:txBody>
          <a:bodyPr/>
          <a:lstStyle/>
          <a:p>
            <a:r>
              <a:rPr lang="de-DE" dirty="0"/>
              <a:t>102: Definition Algorithmus</a:t>
            </a:r>
          </a:p>
        </p:txBody>
      </p:sp>
      <p:sp>
        <p:nvSpPr>
          <p:cNvPr id="4" name="Inhaltsplatzhalter 3">
            <a:extLst>
              <a:ext uri="{FF2B5EF4-FFF2-40B4-BE49-F238E27FC236}">
                <a16:creationId xmlns:a16="http://schemas.microsoft.com/office/drawing/2014/main" id="{9772E3A9-030B-5D40-8391-51D1312052AD}"/>
              </a:ext>
            </a:extLst>
          </p:cNvPr>
          <p:cNvSpPr>
            <a:spLocks noGrp="1"/>
          </p:cNvSpPr>
          <p:nvPr>
            <p:ph sz="quarter" idx="11"/>
          </p:nvPr>
        </p:nvSpPr>
        <p:spPr/>
        <p:txBody>
          <a:bodyPr/>
          <a:lstStyle/>
          <a:p>
            <a:r>
              <a:rPr lang="de-DE" dirty="0"/>
              <a:t>Sie können</a:t>
            </a:r>
          </a:p>
          <a:p>
            <a:pPr lvl="1"/>
            <a:r>
              <a:rPr lang="de-DE" dirty="0"/>
              <a:t>die grundlegende Natur von Algorithmen anhand einer passenden Definition beschreiben.</a:t>
            </a:r>
          </a:p>
          <a:p>
            <a:pPr lvl="1"/>
            <a:endParaRPr lang="de-DE" dirty="0"/>
          </a:p>
          <a:p>
            <a:pPr lvl="1"/>
            <a:endParaRPr lang="de-DE" dirty="0"/>
          </a:p>
          <a:p>
            <a:pPr lvl="1"/>
            <a:endParaRPr lang="de-DE" dirty="0"/>
          </a:p>
          <a:p>
            <a:pPr lvl="1"/>
            <a:r>
              <a:rPr lang="de-DE" dirty="0"/>
              <a:t>die Bedeutung von Algorithmen für unsere moderne Gesellschaft (insbesondere im Alltag) anhand von Beispielen erläutern.</a:t>
            </a:r>
          </a:p>
          <a:p>
            <a:pPr lvl="1"/>
            <a:r>
              <a:rPr lang="de-DE" dirty="0"/>
              <a:t>die Bedeutung von Algorithmen für verschiedene Teildisziplinen der Mathematik und den Mathematikunterricht anhand von Beispielen erläutern.</a:t>
            </a:r>
          </a:p>
          <a:p>
            <a:pPr lvl="1"/>
            <a:endParaRPr lang="de-DE" dirty="0"/>
          </a:p>
          <a:p>
            <a:pPr lvl="1"/>
            <a:endParaRPr lang="de-DE" dirty="0"/>
          </a:p>
          <a:p>
            <a:pPr lvl="1"/>
            <a:endParaRPr lang="de-DE" dirty="0"/>
          </a:p>
          <a:p>
            <a:pPr lvl="1"/>
            <a:endParaRPr lang="de-DE" dirty="0"/>
          </a:p>
          <a:p>
            <a:pPr lvl="1"/>
            <a:endParaRPr lang="de-DE" dirty="0"/>
          </a:p>
        </p:txBody>
      </p:sp>
      <p:pic>
        <p:nvPicPr>
          <p:cNvPr id="5" name="Grafik 4">
            <a:extLst>
              <a:ext uri="{FF2B5EF4-FFF2-40B4-BE49-F238E27FC236}">
                <a16:creationId xmlns:a16="http://schemas.microsoft.com/office/drawing/2014/main" id="{987FB28B-BB98-2A4F-A6D8-FAABD46E048C}"/>
              </a:ext>
            </a:extLst>
          </p:cNvPr>
          <p:cNvPicPr>
            <a:picLocks noChangeAspect="1"/>
          </p:cNvPicPr>
          <p:nvPr/>
        </p:nvPicPr>
        <p:blipFill>
          <a:blip r:embed="rId2"/>
          <a:stretch>
            <a:fillRect/>
          </a:stretch>
        </p:blipFill>
        <p:spPr>
          <a:xfrm>
            <a:off x="1720416" y="2132856"/>
            <a:ext cx="6465168" cy="1077528"/>
          </a:xfrm>
          <a:prstGeom prst="rect">
            <a:avLst/>
          </a:prstGeom>
        </p:spPr>
      </p:pic>
    </p:spTree>
    <p:extLst>
      <p:ext uri="{BB962C8B-B14F-4D97-AF65-F5344CB8AC3E}">
        <p14:creationId xmlns:p14="http://schemas.microsoft.com/office/powerpoint/2010/main" val="586449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F6446F1-C4D1-C04A-A787-0F542EFECAF0}"/>
              </a:ext>
            </a:extLst>
          </p:cNvPr>
          <p:cNvSpPr>
            <a:spLocks noGrp="1"/>
          </p:cNvSpPr>
          <p:nvPr>
            <p:ph type="sldNum" sz="quarter" idx="10"/>
          </p:nvPr>
        </p:nvSpPr>
        <p:spPr/>
        <p:txBody>
          <a:bodyPr/>
          <a:lstStyle/>
          <a:p>
            <a:pPr>
              <a:defRPr/>
            </a:pPr>
            <a:fld id="{671FAD99-34BE-324F-824B-135D51AA6E63}" type="slidenum">
              <a:rPr lang="de-DE" smtClean="0">
                <a:solidFill>
                  <a:srgbClr val="000000"/>
                </a:solidFill>
              </a:rPr>
              <a:pPr>
                <a:defRPr/>
              </a:pPr>
              <a:t>5</a:t>
            </a:fld>
            <a:endParaRPr lang="de-DE" dirty="0">
              <a:solidFill>
                <a:srgbClr val="000000"/>
              </a:solidFill>
            </a:endParaRPr>
          </a:p>
        </p:txBody>
      </p:sp>
      <p:sp>
        <p:nvSpPr>
          <p:cNvPr id="3" name="Titel 2">
            <a:extLst>
              <a:ext uri="{FF2B5EF4-FFF2-40B4-BE49-F238E27FC236}">
                <a16:creationId xmlns:a16="http://schemas.microsoft.com/office/drawing/2014/main" id="{7D64A771-FC5C-FB44-B728-EED19BB096EB}"/>
              </a:ext>
            </a:extLst>
          </p:cNvPr>
          <p:cNvSpPr>
            <a:spLocks noGrp="1"/>
          </p:cNvSpPr>
          <p:nvPr>
            <p:ph type="title"/>
          </p:nvPr>
        </p:nvSpPr>
        <p:spPr/>
        <p:txBody>
          <a:bodyPr/>
          <a:lstStyle/>
          <a:p>
            <a:r>
              <a:rPr lang="de-DE" dirty="0"/>
              <a:t>Aufgaben</a:t>
            </a:r>
          </a:p>
        </p:txBody>
      </p:sp>
      <p:sp>
        <p:nvSpPr>
          <p:cNvPr id="4" name="Inhaltsplatzhalter 3">
            <a:extLst>
              <a:ext uri="{FF2B5EF4-FFF2-40B4-BE49-F238E27FC236}">
                <a16:creationId xmlns:a16="http://schemas.microsoft.com/office/drawing/2014/main" id="{B5FB8D41-DFCA-3A46-8737-B9374C3052BC}"/>
              </a:ext>
            </a:extLst>
          </p:cNvPr>
          <p:cNvSpPr>
            <a:spLocks noGrp="1"/>
          </p:cNvSpPr>
          <p:nvPr>
            <p:ph sz="quarter" idx="11"/>
          </p:nvPr>
        </p:nvSpPr>
        <p:spPr/>
        <p:txBody>
          <a:bodyPr/>
          <a:lstStyle/>
          <a:p>
            <a:r>
              <a:rPr lang="de-DE" dirty="0"/>
              <a:t>Nennen Sie ein Beispiel für einen Algorithmus des Alltags und erläutern Sie, warum unsere Definition auf diesen zutrifft.</a:t>
            </a:r>
          </a:p>
          <a:p>
            <a:r>
              <a:rPr lang="de-DE" dirty="0"/>
              <a:t>Formulieren Sie einen Algorithmus in Pseudocode, der für eine quadratische Gleichung die größere der beiden Lösungen oder aber „Fehler“ falls keine Lösung existiert zurückgibt.</a:t>
            </a:r>
          </a:p>
        </p:txBody>
      </p:sp>
    </p:spTree>
    <p:extLst>
      <p:ext uri="{BB962C8B-B14F-4D97-AF65-F5344CB8AC3E}">
        <p14:creationId xmlns:p14="http://schemas.microsoft.com/office/powerpoint/2010/main" val="1972009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897A93D-AB8C-9049-B79F-9B8A49D95807}"/>
              </a:ext>
            </a:extLst>
          </p:cNvPr>
          <p:cNvSpPr>
            <a:spLocks noGrp="1"/>
          </p:cNvSpPr>
          <p:nvPr>
            <p:ph type="sldNum" sz="quarter" idx="10"/>
          </p:nvPr>
        </p:nvSpPr>
        <p:spPr/>
        <p:txBody>
          <a:bodyPr/>
          <a:lstStyle/>
          <a:p>
            <a:pPr>
              <a:defRPr/>
            </a:pPr>
            <a:fld id="{671FAD99-34BE-324F-824B-135D51AA6E63}" type="slidenum">
              <a:rPr lang="de-DE" smtClean="0">
                <a:solidFill>
                  <a:srgbClr val="000000"/>
                </a:solidFill>
              </a:rPr>
              <a:pPr>
                <a:defRPr/>
              </a:pPr>
              <a:t>6</a:t>
            </a:fld>
            <a:endParaRPr lang="de-DE" dirty="0">
              <a:solidFill>
                <a:srgbClr val="000000"/>
              </a:solidFill>
            </a:endParaRPr>
          </a:p>
        </p:txBody>
      </p:sp>
      <p:sp>
        <p:nvSpPr>
          <p:cNvPr id="3" name="Titel 2">
            <a:extLst>
              <a:ext uri="{FF2B5EF4-FFF2-40B4-BE49-F238E27FC236}">
                <a16:creationId xmlns:a16="http://schemas.microsoft.com/office/drawing/2014/main" id="{FF97938C-CF2C-C147-BD15-26AEA17F172B}"/>
              </a:ext>
            </a:extLst>
          </p:cNvPr>
          <p:cNvSpPr>
            <a:spLocks noGrp="1"/>
          </p:cNvSpPr>
          <p:nvPr>
            <p:ph type="title"/>
          </p:nvPr>
        </p:nvSpPr>
        <p:spPr/>
        <p:txBody>
          <a:bodyPr/>
          <a:lstStyle/>
          <a:p>
            <a:r>
              <a:rPr lang="de-DE" dirty="0"/>
              <a:t>103: </a:t>
            </a:r>
            <a:r>
              <a:rPr lang="de-DE" dirty="0" err="1"/>
              <a:t>Scratch</a:t>
            </a:r>
            <a:r>
              <a:rPr lang="de-DE" dirty="0"/>
              <a:t> Einstieg</a:t>
            </a:r>
          </a:p>
        </p:txBody>
      </p:sp>
      <p:sp>
        <p:nvSpPr>
          <p:cNvPr id="4" name="Inhaltsplatzhalter 3">
            <a:extLst>
              <a:ext uri="{FF2B5EF4-FFF2-40B4-BE49-F238E27FC236}">
                <a16:creationId xmlns:a16="http://schemas.microsoft.com/office/drawing/2014/main" id="{517E63B1-087F-C748-A580-58A3BE269B63}"/>
              </a:ext>
            </a:extLst>
          </p:cNvPr>
          <p:cNvSpPr>
            <a:spLocks noGrp="1"/>
          </p:cNvSpPr>
          <p:nvPr>
            <p:ph sz="quarter" idx="11"/>
          </p:nvPr>
        </p:nvSpPr>
        <p:spPr/>
        <p:txBody>
          <a:bodyPr/>
          <a:lstStyle/>
          <a:p>
            <a:r>
              <a:rPr lang="de-DE" dirty="0"/>
              <a:t>Sie können</a:t>
            </a:r>
          </a:p>
          <a:p>
            <a:pPr lvl="1"/>
            <a:r>
              <a:rPr lang="de-DE" dirty="0"/>
              <a:t>versiert innerhalb der kindgerechten Programmierumgebung operieren.</a:t>
            </a:r>
          </a:p>
          <a:p>
            <a:pPr lvl="1"/>
            <a:r>
              <a:rPr lang="de-DE" dirty="0"/>
              <a:t>benötigte Blöcke den einzelnen farbigen Bereichen zuordnen und entsprechend entnehmen.</a:t>
            </a:r>
          </a:p>
          <a:p>
            <a:pPr lvl="1"/>
            <a:r>
              <a:rPr lang="de-DE" dirty="0"/>
              <a:t>einfache und etwas kompliziertere Programme zielgerichtet implementieren.</a:t>
            </a:r>
          </a:p>
          <a:p>
            <a:pPr lvl="1"/>
            <a:r>
              <a:rPr lang="de-DE" dirty="0"/>
              <a:t>bestehende Programme deuten und ggfs. erweitern.</a:t>
            </a:r>
          </a:p>
        </p:txBody>
      </p:sp>
    </p:spTree>
    <p:extLst>
      <p:ext uri="{BB962C8B-B14F-4D97-AF65-F5344CB8AC3E}">
        <p14:creationId xmlns:p14="http://schemas.microsoft.com/office/powerpoint/2010/main" val="923428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3B53B89-3F4C-3747-BC25-14E99302278A}"/>
              </a:ext>
            </a:extLst>
          </p:cNvPr>
          <p:cNvSpPr>
            <a:spLocks noGrp="1"/>
          </p:cNvSpPr>
          <p:nvPr>
            <p:ph type="sldNum" sz="quarter" idx="10"/>
          </p:nvPr>
        </p:nvSpPr>
        <p:spPr/>
        <p:txBody>
          <a:bodyPr/>
          <a:lstStyle/>
          <a:p>
            <a:pPr>
              <a:defRPr/>
            </a:pPr>
            <a:fld id="{671FAD99-34BE-324F-824B-135D51AA6E63}" type="slidenum">
              <a:rPr lang="de-DE" smtClean="0">
                <a:solidFill>
                  <a:srgbClr val="000000"/>
                </a:solidFill>
              </a:rPr>
              <a:pPr>
                <a:defRPr/>
              </a:pPr>
              <a:t>7</a:t>
            </a:fld>
            <a:endParaRPr lang="de-DE" dirty="0">
              <a:solidFill>
                <a:srgbClr val="000000"/>
              </a:solidFill>
            </a:endParaRPr>
          </a:p>
        </p:txBody>
      </p:sp>
      <p:sp>
        <p:nvSpPr>
          <p:cNvPr id="3" name="Titel 2">
            <a:extLst>
              <a:ext uri="{FF2B5EF4-FFF2-40B4-BE49-F238E27FC236}">
                <a16:creationId xmlns:a16="http://schemas.microsoft.com/office/drawing/2014/main" id="{681F3C9B-FE34-F64A-97B0-EE0C67A7AC92}"/>
              </a:ext>
            </a:extLst>
          </p:cNvPr>
          <p:cNvSpPr>
            <a:spLocks noGrp="1"/>
          </p:cNvSpPr>
          <p:nvPr>
            <p:ph type="title"/>
          </p:nvPr>
        </p:nvSpPr>
        <p:spPr/>
        <p:txBody>
          <a:bodyPr/>
          <a:lstStyle/>
          <a:p>
            <a:r>
              <a:rPr lang="de-DE" dirty="0"/>
              <a:t>104: Algorithmen, Programme und Computer</a:t>
            </a:r>
          </a:p>
        </p:txBody>
      </p:sp>
      <p:sp>
        <p:nvSpPr>
          <p:cNvPr id="4" name="Inhaltsplatzhalter 3">
            <a:extLst>
              <a:ext uri="{FF2B5EF4-FFF2-40B4-BE49-F238E27FC236}">
                <a16:creationId xmlns:a16="http://schemas.microsoft.com/office/drawing/2014/main" id="{29AD681F-52F1-8A4B-95E8-FE9DDC75CD46}"/>
              </a:ext>
            </a:extLst>
          </p:cNvPr>
          <p:cNvSpPr>
            <a:spLocks noGrp="1"/>
          </p:cNvSpPr>
          <p:nvPr>
            <p:ph sz="quarter" idx="11"/>
          </p:nvPr>
        </p:nvSpPr>
        <p:spPr/>
        <p:txBody>
          <a:bodyPr/>
          <a:lstStyle/>
          <a:p>
            <a:r>
              <a:rPr lang="de-DE" dirty="0"/>
              <a:t>Sie können</a:t>
            </a:r>
          </a:p>
          <a:p>
            <a:pPr lvl="1"/>
            <a:r>
              <a:rPr lang="de-DE" dirty="0"/>
              <a:t>die drei grundlegenden Begriffe „Algorithmus“, „Programm“ und „Computer“ differenzieren und ihre Bedeutung in gegenseitiger Abgrenzung erläutern.</a:t>
            </a:r>
          </a:p>
          <a:p>
            <a:pPr lvl="1"/>
            <a:r>
              <a:rPr lang="de-DE" dirty="0"/>
              <a:t>den Begriff „Pseudocode“ sowie das zugehörige Adjektiv „nicht-standardisiert“ erläutern.</a:t>
            </a:r>
          </a:p>
          <a:p>
            <a:pPr lvl="1"/>
            <a:r>
              <a:rPr lang="de-DE" dirty="0"/>
              <a:t>einfache Algorithmen ausgehend von einer Idee in (nicht-standardisiertem) Pseudocode formulieren.</a:t>
            </a:r>
          </a:p>
          <a:p>
            <a:pPr lvl="1"/>
            <a:r>
              <a:rPr lang="de-DE" dirty="0"/>
              <a:t>ausgehend von einem einfachen oder etwas komplizierterem Pseudocode ein entsprechendes </a:t>
            </a:r>
            <a:r>
              <a:rPr lang="de-DE" dirty="0" err="1"/>
              <a:t>Scratch</a:t>
            </a:r>
            <a:r>
              <a:rPr lang="de-DE" dirty="0"/>
              <a:t>-Programm implementieren.</a:t>
            </a:r>
          </a:p>
          <a:p>
            <a:pPr lvl="1"/>
            <a:r>
              <a:rPr lang="de-DE" dirty="0"/>
              <a:t>Pseudocode auch Paper-</a:t>
            </a:r>
            <a:r>
              <a:rPr lang="de-DE" dirty="0" err="1"/>
              <a:t>and</a:t>
            </a:r>
            <a:r>
              <a:rPr lang="de-DE" dirty="0"/>
              <a:t>-</a:t>
            </a:r>
            <a:r>
              <a:rPr lang="de-DE" dirty="0" err="1"/>
              <a:t>Pencil-based</a:t>
            </a:r>
            <a:r>
              <a:rPr lang="de-DE" dirty="0"/>
              <a:t> Schritt für Schritt abarbeiten und das entsprechende Verhalten in Form eines Programms antizipieren.</a:t>
            </a:r>
          </a:p>
        </p:txBody>
      </p:sp>
    </p:spTree>
    <p:extLst>
      <p:ext uri="{BB962C8B-B14F-4D97-AF65-F5344CB8AC3E}">
        <p14:creationId xmlns:p14="http://schemas.microsoft.com/office/powerpoint/2010/main" val="838768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FC2F8A7-6C8A-DC4E-815E-908FF069E697}"/>
              </a:ext>
            </a:extLst>
          </p:cNvPr>
          <p:cNvSpPr>
            <a:spLocks noGrp="1"/>
          </p:cNvSpPr>
          <p:nvPr>
            <p:ph type="sldNum" sz="quarter" idx="10"/>
          </p:nvPr>
        </p:nvSpPr>
        <p:spPr/>
        <p:txBody>
          <a:bodyPr/>
          <a:lstStyle/>
          <a:p>
            <a:pPr>
              <a:defRPr/>
            </a:pPr>
            <a:fld id="{671FAD99-34BE-324F-824B-135D51AA6E63}" type="slidenum">
              <a:rPr lang="de-DE" smtClean="0">
                <a:solidFill>
                  <a:srgbClr val="000000"/>
                </a:solidFill>
              </a:rPr>
              <a:pPr>
                <a:defRPr/>
              </a:pPr>
              <a:t>8</a:t>
            </a:fld>
            <a:endParaRPr lang="de-DE" dirty="0">
              <a:solidFill>
                <a:srgbClr val="000000"/>
              </a:solidFill>
            </a:endParaRPr>
          </a:p>
        </p:txBody>
      </p:sp>
      <p:sp>
        <p:nvSpPr>
          <p:cNvPr id="3" name="Titel 2">
            <a:extLst>
              <a:ext uri="{FF2B5EF4-FFF2-40B4-BE49-F238E27FC236}">
                <a16:creationId xmlns:a16="http://schemas.microsoft.com/office/drawing/2014/main" id="{487E6AF7-4B9A-ED48-BD54-96767CB4602D}"/>
              </a:ext>
            </a:extLst>
          </p:cNvPr>
          <p:cNvSpPr>
            <a:spLocks noGrp="1"/>
          </p:cNvSpPr>
          <p:nvPr>
            <p:ph type="title"/>
          </p:nvPr>
        </p:nvSpPr>
        <p:spPr/>
        <p:txBody>
          <a:bodyPr/>
          <a:lstStyle/>
          <a:p>
            <a:r>
              <a:rPr lang="de-DE" dirty="0"/>
              <a:t>Aufgaben</a:t>
            </a:r>
          </a:p>
        </p:txBody>
      </p:sp>
      <mc:AlternateContent xmlns:mc="http://schemas.openxmlformats.org/markup-compatibility/2006" xmlns:a14="http://schemas.microsoft.com/office/drawing/2010/main">
        <mc:Choice Requires="a14">
          <p:sp>
            <p:nvSpPr>
              <p:cNvPr id="4" name="Inhaltsplatzhalter 3">
                <a:extLst>
                  <a:ext uri="{FF2B5EF4-FFF2-40B4-BE49-F238E27FC236}">
                    <a16:creationId xmlns:a16="http://schemas.microsoft.com/office/drawing/2014/main" id="{DDA7889B-223A-B04F-9BEC-A3F0EC8531E0}"/>
                  </a:ext>
                </a:extLst>
              </p:cNvPr>
              <p:cNvSpPr>
                <a:spLocks noGrp="1"/>
              </p:cNvSpPr>
              <p:nvPr>
                <p:ph sz="quarter" idx="11"/>
              </p:nvPr>
            </p:nvSpPr>
            <p:spPr/>
            <p:txBody>
              <a:bodyPr/>
              <a:lstStyle/>
              <a:p>
                <a:r>
                  <a:rPr lang="de-DE" dirty="0"/>
                  <a:t>Beschreiben Sie einen Algorithmus in Pseudocode, der die Folgeglieder der </a:t>
                </a:r>
                <a:r>
                  <a:rPr lang="de-DE" dirty="0" err="1"/>
                  <a:t>Fibonacci</a:t>
                </a:r>
                <a:r>
                  <a:rPr lang="de-DE" dirty="0"/>
                  <a:t>-Folge (1, 1, 2, 3, 5, 8, 13, 21, …) bis zu einer gegebenen Maximalzahl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𝑎</m:t>
                        </m:r>
                      </m:e>
                      <m:sub>
                        <m:r>
                          <m:rPr>
                            <m:sty m:val="p"/>
                          </m:rPr>
                          <a:rPr lang="de-DE" b="0" i="0" smtClean="0">
                            <a:latin typeface="Cambria Math" panose="02040503050406030204" pitchFamily="18" charset="0"/>
                          </a:rPr>
                          <m:t>max</m:t>
                        </m:r>
                      </m:sub>
                    </m:sSub>
                  </m:oMath>
                </a14:m>
                <a:r>
                  <a:rPr lang="de-DE" dirty="0"/>
                  <a:t> ausgibt.</a:t>
                </a:r>
              </a:p>
              <a:p>
                <a:r>
                  <a:rPr lang="de-DE" dirty="0"/>
                  <a:t>Implementieren Sie den genannten Algorithmus in </a:t>
                </a:r>
                <a:r>
                  <a:rPr lang="de-DE" dirty="0" err="1"/>
                  <a:t>Scratch</a:t>
                </a:r>
                <a:r>
                  <a:rPr lang="de-DE" dirty="0"/>
                  <a:t>.</a:t>
                </a:r>
              </a:p>
              <a:p>
                <a:r>
                  <a:rPr lang="de-DE" dirty="0"/>
                  <a:t>Betrachten Sie den folgenden Algorithmus.</a:t>
                </a:r>
              </a:p>
              <a:p>
                <a:pPr lvl="1"/>
                <a:r>
                  <a:rPr lang="de-DE" dirty="0"/>
                  <a:t>Was gibt dieser für die Übergabe </a:t>
                </a:r>
                <a14:m>
                  <m:oMath xmlns:m="http://schemas.openxmlformats.org/officeDocument/2006/math">
                    <m:r>
                      <a:rPr lang="de-DE" i="1" dirty="0" smtClean="0">
                        <a:latin typeface="Cambria Math" panose="02040503050406030204" pitchFamily="18" charset="0"/>
                      </a:rPr>
                      <m:t>𝑧</m:t>
                    </m:r>
                    <m:r>
                      <a:rPr lang="de-DE" i="1" dirty="0" smtClean="0">
                        <a:latin typeface="Cambria Math" panose="02040503050406030204" pitchFamily="18" charset="0"/>
                      </a:rPr>
                      <m:t>=55</m:t>
                    </m:r>
                  </m:oMath>
                </a14:m>
                <a:r>
                  <a:rPr lang="de-DE" dirty="0"/>
                  <a:t>, </a:t>
                </a:r>
                <a14:m>
                  <m:oMath xmlns:m="http://schemas.openxmlformats.org/officeDocument/2006/math">
                    <m:r>
                      <a:rPr lang="de-DE" i="1" dirty="0" smtClean="0">
                        <a:latin typeface="Cambria Math" panose="02040503050406030204" pitchFamily="18" charset="0"/>
                      </a:rPr>
                      <m:t>𝑧</m:t>
                    </m:r>
                    <m:r>
                      <a:rPr lang="de-DE" i="1" dirty="0" smtClean="0">
                        <a:latin typeface="Cambria Math" panose="02040503050406030204" pitchFamily="18" charset="0"/>
                      </a:rPr>
                      <m:t>=500 </m:t>
                    </m:r>
                  </m:oMath>
                </a14:m>
                <a:r>
                  <a:rPr lang="de-DE" dirty="0"/>
                  <a:t>und </a:t>
                </a:r>
                <a14:m>
                  <m:oMath xmlns:m="http://schemas.openxmlformats.org/officeDocument/2006/math">
                    <m:r>
                      <a:rPr lang="de-DE" i="1" dirty="0" smtClean="0">
                        <a:latin typeface="Cambria Math" panose="02040503050406030204" pitchFamily="18" charset="0"/>
                      </a:rPr>
                      <m:t>𝑧</m:t>
                    </m:r>
                    <m:r>
                      <a:rPr lang="de-DE" i="1" dirty="0" smtClean="0">
                        <a:latin typeface="Cambria Math" panose="02040503050406030204" pitchFamily="18" charset="0"/>
                      </a:rPr>
                      <m:t>=12000 </m:t>
                    </m:r>
                  </m:oMath>
                </a14:m>
                <a:r>
                  <a:rPr lang="de-DE" dirty="0"/>
                  <a:t>zurück?</a:t>
                </a:r>
              </a:p>
              <a:p>
                <a:pPr lvl="1"/>
                <a:r>
                  <a:rPr lang="de-DE" dirty="0"/>
                  <a:t>Erläutern Sie allgemein, welcher Funktion der Algorithmus dient.</a:t>
                </a:r>
              </a:p>
            </p:txBody>
          </p:sp>
        </mc:Choice>
        <mc:Fallback xmlns="">
          <p:sp>
            <p:nvSpPr>
              <p:cNvPr id="4" name="Inhaltsplatzhalter 3">
                <a:extLst>
                  <a:ext uri="{FF2B5EF4-FFF2-40B4-BE49-F238E27FC236}">
                    <a16:creationId xmlns:a16="http://schemas.microsoft.com/office/drawing/2014/main" id="{DDA7889B-223A-B04F-9BEC-A3F0EC8531E0}"/>
                  </a:ext>
                </a:extLst>
              </p:cNvPr>
              <p:cNvSpPr>
                <a:spLocks noGrp="1" noRot="1" noChangeAspect="1" noMove="1" noResize="1" noEditPoints="1" noAdjustHandles="1" noChangeArrowheads="1" noChangeShapeType="1" noTextEdit="1"/>
              </p:cNvSpPr>
              <p:nvPr>
                <p:ph sz="quarter" idx="11"/>
              </p:nvPr>
            </p:nvSpPr>
            <p:spPr>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feld 6">
                <a:extLst>
                  <a:ext uri="{FF2B5EF4-FFF2-40B4-BE49-F238E27FC236}">
                    <a16:creationId xmlns:a16="http://schemas.microsoft.com/office/drawing/2014/main" id="{C7E0378C-EEE5-E84A-9A6C-EC2639E33B61}"/>
                  </a:ext>
                </a:extLst>
              </p:cNvPr>
              <p:cNvSpPr txBox="1"/>
              <p:nvPr/>
            </p:nvSpPr>
            <p:spPr>
              <a:xfrm>
                <a:off x="4160912" y="3933056"/>
                <a:ext cx="2287806" cy="2031325"/>
              </a:xfrm>
              <a:prstGeom prst="rect">
                <a:avLst/>
              </a:prstGeom>
              <a:solidFill>
                <a:srgbClr val="FFFFFF">
                  <a:lumMod val="85000"/>
                </a:srgbClr>
              </a:solidFill>
              <a:ln w="38100">
                <a:solidFill>
                  <a:srgbClr val="000000"/>
                </a:solidFill>
                <a:prstDash val="sysDot"/>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800" b="1" i="0" u="none" strike="noStrike" kern="0" cap="none" spc="0" normalizeH="0" baseline="0" noProof="0" dirty="0">
                    <a:ln>
                      <a:noFill/>
                    </a:ln>
                    <a:solidFill>
                      <a:srgbClr val="000000"/>
                    </a:solidFill>
                    <a:effectLst/>
                    <a:uLnTx/>
                    <a:uFillTx/>
                    <a:latin typeface="Courier" charset="0"/>
                    <a:ea typeface="Courier" charset="0"/>
                    <a:cs typeface="Courier" charset="0"/>
                  </a:rPr>
                  <a:t>BLACKBOX</a:t>
                </a:r>
                <a:r>
                  <a:rPr kumimoji="0" lang="de-DE" sz="1800" b="0" i="0" u="none" strike="noStrike" kern="0" cap="none" spc="0" normalizeH="0" baseline="0" noProof="0" dirty="0">
                    <a:ln>
                      <a:noFill/>
                    </a:ln>
                    <a:solidFill>
                      <a:srgbClr val="000000"/>
                    </a:solidFill>
                    <a:effectLst/>
                    <a:uLnTx/>
                    <a:uFillTx/>
                    <a:latin typeface="Courier" charset="0"/>
                    <a:ea typeface="Courier" charset="0"/>
                    <a:cs typeface="Courier" charset="0"/>
                  </a:rPr>
                  <a:t>(</a:t>
                </a:r>
                <a:r>
                  <a:rPr kumimoji="0" lang="de-DE" sz="1800" b="0" i="0" u="none" strike="noStrike" kern="0" cap="none" spc="0" normalizeH="0" baseline="0" noProof="0" dirty="0" err="1">
                    <a:ln>
                      <a:noFill/>
                    </a:ln>
                    <a:solidFill>
                      <a:srgbClr val="000000"/>
                    </a:solidFill>
                    <a:effectLst/>
                    <a:uLnTx/>
                    <a:uFillTx/>
                    <a:latin typeface="Courier" charset="0"/>
                    <a:ea typeface="Courier" charset="0"/>
                    <a:cs typeface="Courier" charset="0"/>
                  </a:rPr>
                  <a:t>z</a:t>
                </a:r>
                <a:r>
                  <a:rPr kumimoji="0" lang="de-DE" sz="1800" b="0" i="0" u="none" strike="noStrike" kern="0" cap="none" spc="0" normalizeH="0" baseline="0" noProof="0" dirty="0">
                    <a:ln>
                      <a:noFill/>
                    </a:ln>
                    <a:solidFill>
                      <a:srgbClr val="000000"/>
                    </a:solidFill>
                    <a:effectLst/>
                    <a:uLnTx/>
                    <a:uFillTx/>
                    <a:latin typeface="Courier" charset="0"/>
                    <a:ea typeface="Courier" charset="0"/>
                    <a:cs typeface="Courier" charset="0"/>
                  </a:rPr>
                  <a:t>)</a:t>
                </a:r>
              </a:p>
              <a:p>
                <a:pPr marL="0" marR="0" lvl="0" indent="0" defTabSz="914400" eaLnBrk="1" fontAlgn="auto" latinLnBrk="0" hangingPunct="1">
                  <a:lnSpc>
                    <a:spcPct val="100000"/>
                  </a:lnSpc>
                  <a:spcBef>
                    <a:spcPts val="0"/>
                  </a:spcBef>
                  <a:spcAft>
                    <a:spcPts val="0"/>
                  </a:spcAft>
                  <a:buClrTx/>
                  <a:buSzTx/>
                  <a:buFontTx/>
                  <a:buNone/>
                  <a:tabLst/>
                  <a:defRPr/>
                </a:pPr>
                <a:r>
                  <a:rPr lang="de-DE" kern="0" dirty="0">
                    <a:solidFill>
                      <a:srgbClr val="000000"/>
                    </a:solidFill>
                    <a:latin typeface="Courier" charset="0"/>
                    <a:ea typeface="Courier" charset="0"/>
                    <a:cs typeface="Courier" charset="0"/>
                  </a:rPr>
                  <a:t>  s = 10</a:t>
                </a:r>
              </a:p>
              <a:p>
                <a:pPr marL="0" marR="0" lvl="0" indent="0" defTabSz="914400" eaLnBrk="1" fontAlgn="auto" latinLnBrk="0" hangingPunct="1">
                  <a:lnSpc>
                    <a:spcPct val="100000"/>
                  </a:lnSpc>
                  <a:spcBef>
                    <a:spcPts val="0"/>
                  </a:spcBef>
                  <a:spcAft>
                    <a:spcPts val="0"/>
                  </a:spcAft>
                  <a:buClrTx/>
                  <a:buSzTx/>
                  <a:buFontTx/>
                  <a:buNone/>
                  <a:tabLst/>
                  <a:defRPr/>
                </a:pPr>
                <a:r>
                  <a:rPr lang="de-DE" kern="0" dirty="0">
                    <a:solidFill>
                      <a:srgbClr val="000000"/>
                    </a:solidFill>
                    <a:latin typeface="Courier" charset="0"/>
                    <a:ea typeface="Courier" charset="0"/>
                    <a:cs typeface="Courier" charset="0"/>
                  </a:rPr>
                  <a:t>  i = 1</a:t>
                </a:r>
                <a:endParaRPr kumimoji="0" lang="de-DE" sz="1800" b="0" i="0" u="none" strike="noStrike" kern="0" cap="none" spc="0" normalizeH="0" baseline="0" noProof="0" dirty="0">
                  <a:ln>
                    <a:noFill/>
                  </a:ln>
                  <a:solidFill>
                    <a:srgbClr val="000000"/>
                  </a:solidFill>
                  <a:effectLst/>
                  <a:uLnTx/>
                  <a:uFillTx/>
                  <a:latin typeface="Courier" charset="0"/>
                  <a:ea typeface="Courier" charset="0"/>
                  <a:cs typeface="Courier"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000000"/>
                    </a:solidFill>
                    <a:effectLst/>
                    <a:uLnTx/>
                    <a:uFillTx/>
                    <a:latin typeface="Courier" charset="0"/>
                    <a:ea typeface="Courier" charset="0"/>
                    <a:cs typeface="Courier" charset="0"/>
                  </a:rPr>
                  <a:t>  SOLANGE s </a:t>
                </a:r>
                <a14:m>
                  <m:oMath xmlns:m="http://schemas.openxmlformats.org/officeDocument/2006/math">
                    <m:r>
                      <a:rPr kumimoji="0" lang="de-DE" sz="1800" b="0" i="1" u="none" strike="noStrike" kern="0" cap="none" spc="0" normalizeH="0" baseline="0" noProof="0" smtClean="0">
                        <a:ln>
                          <a:noFill/>
                        </a:ln>
                        <a:solidFill>
                          <a:srgbClr val="000000"/>
                        </a:solidFill>
                        <a:effectLst/>
                        <a:uLnTx/>
                        <a:uFillTx/>
                        <a:latin typeface="Cambria Math" panose="02040503050406030204" pitchFamily="18" charset="0"/>
                        <a:ea typeface="Courier" charset="0"/>
                        <a:cs typeface="Courier" charset="0"/>
                      </a:rPr>
                      <m:t>≤</m:t>
                    </m:r>
                  </m:oMath>
                </a14:m>
                <a:r>
                  <a:rPr kumimoji="0" lang="de-DE" sz="1800" b="0" i="0" u="none" strike="noStrike" kern="0" cap="none" spc="0" normalizeH="0" baseline="0" noProof="0" dirty="0">
                    <a:ln>
                      <a:noFill/>
                    </a:ln>
                    <a:solidFill>
                      <a:srgbClr val="000000"/>
                    </a:solidFill>
                    <a:effectLst/>
                    <a:uLnTx/>
                    <a:uFillTx/>
                    <a:latin typeface="Courier" charset="0"/>
                    <a:ea typeface="Courier" charset="0"/>
                    <a:cs typeface="Courier" charset="0"/>
                  </a:rPr>
                  <a:t> z</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000000"/>
                    </a:solidFill>
                    <a:effectLst/>
                    <a:uLnTx/>
                    <a:uFillTx/>
                    <a:latin typeface="Courier" charset="0"/>
                    <a:ea typeface="Courier" charset="0"/>
                    <a:cs typeface="Courier" charset="0"/>
                    <a:sym typeface="Wingdings"/>
                  </a:rPr>
                  <a:t>    </a:t>
                </a:r>
                <a:r>
                  <a:rPr lang="de-DE" kern="0" dirty="0">
                    <a:solidFill>
                      <a:srgbClr val="000000"/>
                    </a:solidFill>
                    <a:latin typeface="Courier" charset="0"/>
                    <a:ea typeface="Courier" charset="0"/>
                    <a:cs typeface="Courier" charset="0"/>
                    <a:sym typeface="Wingdings"/>
                  </a:rPr>
                  <a:t>i</a:t>
                </a:r>
                <a:r>
                  <a:rPr kumimoji="0" lang="de-DE" sz="1800" b="0" i="0" u="none" strike="noStrike" kern="0" cap="none" spc="0" normalizeH="0" baseline="0" noProof="0" dirty="0">
                    <a:ln>
                      <a:noFill/>
                    </a:ln>
                    <a:solidFill>
                      <a:srgbClr val="000000"/>
                    </a:solidFill>
                    <a:effectLst/>
                    <a:uLnTx/>
                    <a:uFillTx/>
                    <a:latin typeface="Courier" charset="0"/>
                    <a:ea typeface="Courier" charset="0"/>
                    <a:cs typeface="Courier" charset="0"/>
                    <a:sym typeface="Wingdings"/>
                  </a:rPr>
                  <a:t> = i+1</a:t>
                </a:r>
              </a:p>
              <a:p>
                <a:pPr marL="0" marR="0" lvl="0" indent="0" defTabSz="914400" eaLnBrk="1" fontAlgn="auto" latinLnBrk="0" hangingPunct="1">
                  <a:lnSpc>
                    <a:spcPct val="100000"/>
                  </a:lnSpc>
                  <a:spcBef>
                    <a:spcPts val="0"/>
                  </a:spcBef>
                  <a:spcAft>
                    <a:spcPts val="0"/>
                  </a:spcAft>
                  <a:buClrTx/>
                  <a:buSzTx/>
                  <a:buFontTx/>
                  <a:buNone/>
                  <a:tabLst/>
                  <a:defRPr/>
                </a:pPr>
                <a:r>
                  <a:rPr lang="de-DE" kern="0" dirty="0">
                    <a:solidFill>
                      <a:srgbClr val="000000"/>
                    </a:solidFill>
                    <a:latin typeface="Courier" charset="0"/>
                    <a:ea typeface="Courier" charset="0"/>
                    <a:cs typeface="Courier" charset="0"/>
                    <a:sym typeface="Wingdings"/>
                  </a:rPr>
                  <a:t>    s = 10*s</a:t>
                </a:r>
                <a:endParaRPr kumimoji="0" lang="de-DE" sz="1800" b="0" i="0" u="none" strike="noStrike" kern="0" cap="none" spc="0" normalizeH="0" baseline="0" noProof="0" dirty="0">
                  <a:ln>
                    <a:noFill/>
                  </a:ln>
                  <a:solidFill>
                    <a:srgbClr val="000000"/>
                  </a:solidFill>
                  <a:effectLst/>
                  <a:uLnTx/>
                  <a:uFillTx/>
                  <a:latin typeface="Courier" charset="0"/>
                  <a:ea typeface="Courier" charset="0"/>
                  <a:cs typeface="Courier" charset="0"/>
                  <a:sym typeface="Wingding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000000"/>
                    </a:solidFill>
                    <a:effectLst/>
                    <a:uLnTx/>
                    <a:uFillTx/>
                    <a:latin typeface="Courier" charset="0"/>
                    <a:ea typeface="Courier" charset="0"/>
                    <a:cs typeface="Courier" charset="0"/>
                    <a:sym typeface="Wingdings"/>
                  </a:rPr>
                  <a:t>RETURN i</a:t>
                </a:r>
                <a:endParaRPr kumimoji="0" lang="de-DE" sz="1800" b="0" i="0" u="none" strike="noStrike" kern="0" cap="none" spc="0" normalizeH="0" baseline="0" noProof="0" dirty="0">
                  <a:ln>
                    <a:noFill/>
                  </a:ln>
                  <a:solidFill>
                    <a:srgbClr val="000000"/>
                  </a:solidFill>
                  <a:effectLst/>
                  <a:uLnTx/>
                  <a:uFillTx/>
                  <a:latin typeface="Courier" charset="0"/>
                  <a:ea typeface="Courier" charset="0"/>
                  <a:cs typeface="Courier" charset="0"/>
                </a:endParaRPr>
              </a:p>
            </p:txBody>
          </p:sp>
        </mc:Choice>
        <mc:Fallback xmlns="">
          <p:sp>
            <p:nvSpPr>
              <p:cNvPr id="7" name="Textfeld 6">
                <a:extLst>
                  <a:ext uri="{FF2B5EF4-FFF2-40B4-BE49-F238E27FC236}">
                    <a16:creationId xmlns:a16="http://schemas.microsoft.com/office/drawing/2014/main" id="{C7E0378C-EEE5-E84A-9A6C-EC2639E33B61}"/>
                  </a:ext>
                </a:extLst>
              </p:cNvPr>
              <p:cNvSpPr txBox="1">
                <a:spLocks noRot="1" noChangeAspect="1" noMove="1" noResize="1" noEditPoints="1" noAdjustHandles="1" noChangeArrowheads="1" noChangeShapeType="1" noTextEdit="1"/>
              </p:cNvSpPr>
              <p:nvPr/>
            </p:nvSpPr>
            <p:spPr>
              <a:xfrm>
                <a:off x="4160912" y="3933056"/>
                <a:ext cx="2287806" cy="2031325"/>
              </a:xfrm>
              <a:prstGeom prst="rect">
                <a:avLst/>
              </a:prstGeom>
              <a:blipFill>
                <a:blip r:embed="rId3"/>
                <a:stretch>
                  <a:fillRect l="-1630" t="-613" r="-543" b="-3067"/>
                </a:stretch>
              </a:blipFill>
              <a:ln w="38100">
                <a:solidFill>
                  <a:srgbClr val="000000"/>
                </a:solidFill>
                <a:prstDash val="sysDot"/>
              </a:ln>
            </p:spPr>
            <p:txBody>
              <a:bodyPr/>
              <a:lstStyle/>
              <a:p>
                <a:r>
                  <a:rPr lang="de-DE">
                    <a:noFill/>
                  </a:rPr>
                  <a:t> </a:t>
                </a:r>
              </a:p>
            </p:txBody>
          </p:sp>
        </mc:Fallback>
      </mc:AlternateContent>
      <p:sp>
        <p:nvSpPr>
          <p:cNvPr id="8" name="Textfeld 7">
            <a:extLst>
              <a:ext uri="{FF2B5EF4-FFF2-40B4-BE49-F238E27FC236}">
                <a16:creationId xmlns:a16="http://schemas.microsoft.com/office/drawing/2014/main" id="{3769ADBE-EF9A-594A-9BB2-2ED65BB765AE}"/>
              </a:ext>
            </a:extLst>
          </p:cNvPr>
          <p:cNvSpPr txBox="1"/>
          <p:nvPr/>
        </p:nvSpPr>
        <p:spPr>
          <a:xfrm>
            <a:off x="3838324" y="3933056"/>
            <a:ext cx="322588" cy="2031325"/>
          </a:xfrm>
          <a:prstGeom prst="rect">
            <a:avLst/>
          </a:prstGeom>
          <a:noFill/>
        </p:spPr>
        <p:txBody>
          <a:bodyPr wrap="none" rtlCol="0">
            <a:spAutoFit/>
          </a:bodyPr>
          <a:lstStyle/>
          <a:p>
            <a:pPr algn="r"/>
            <a:r>
              <a:rPr lang="de-DE" dirty="0">
                <a:solidFill>
                  <a:srgbClr val="000000"/>
                </a:solidFill>
                <a:latin typeface="Courier" charset="0"/>
                <a:ea typeface="Courier" charset="0"/>
                <a:cs typeface="Courier" charset="0"/>
              </a:rPr>
              <a:t>1</a:t>
            </a:r>
          </a:p>
          <a:p>
            <a:pPr algn="r"/>
            <a:r>
              <a:rPr lang="de-DE" dirty="0">
                <a:solidFill>
                  <a:srgbClr val="000000"/>
                </a:solidFill>
                <a:latin typeface="Courier" charset="0"/>
                <a:ea typeface="Courier" charset="0"/>
                <a:cs typeface="Courier" charset="0"/>
              </a:rPr>
              <a:t>2</a:t>
            </a:r>
          </a:p>
          <a:p>
            <a:pPr algn="r"/>
            <a:r>
              <a:rPr lang="de-DE" dirty="0">
                <a:solidFill>
                  <a:srgbClr val="000000"/>
                </a:solidFill>
                <a:latin typeface="Courier" charset="0"/>
                <a:ea typeface="Courier" charset="0"/>
                <a:cs typeface="Courier" charset="0"/>
              </a:rPr>
              <a:t>3</a:t>
            </a:r>
          </a:p>
          <a:p>
            <a:pPr algn="r"/>
            <a:r>
              <a:rPr lang="de-DE" dirty="0">
                <a:solidFill>
                  <a:srgbClr val="000000"/>
                </a:solidFill>
                <a:latin typeface="Courier" charset="0"/>
                <a:ea typeface="Courier" charset="0"/>
                <a:cs typeface="Courier" charset="0"/>
              </a:rPr>
              <a:t>4</a:t>
            </a:r>
          </a:p>
          <a:p>
            <a:pPr algn="r"/>
            <a:r>
              <a:rPr lang="de-DE" dirty="0">
                <a:solidFill>
                  <a:srgbClr val="000000"/>
                </a:solidFill>
                <a:latin typeface="Courier" charset="0"/>
                <a:ea typeface="Courier" charset="0"/>
                <a:cs typeface="Courier" charset="0"/>
              </a:rPr>
              <a:t>5</a:t>
            </a:r>
          </a:p>
          <a:p>
            <a:pPr algn="r"/>
            <a:r>
              <a:rPr lang="de-DE" dirty="0">
                <a:solidFill>
                  <a:srgbClr val="000000"/>
                </a:solidFill>
                <a:latin typeface="Courier" charset="0"/>
                <a:ea typeface="Courier" charset="0"/>
                <a:cs typeface="Courier" charset="0"/>
              </a:rPr>
              <a:t>6</a:t>
            </a:r>
          </a:p>
          <a:p>
            <a:pPr algn="r"/>
            <a:r>
              <a:rPr lang="de-DE" dirty="0">
                <a:solidFill>
                  <a:srgbClr val="000000"/>
                </a:solidFill>
                <a:latin typeface="Courier" charset="0"/>
                <a:ea typeface="Courier" charset="0"/>
                <a:cs typeface="Courier" charset="0"/>
              </a:rPr>
              <a:t>7</a:t>
            </a:r>
          </a:p>
        </p:txBody>
      </p:sp>
    </p:spTree>
    <p:extLst>
      <p:ext uri="{BB962C8B-B14F-4D97-AF65-F5344CB8AC3E}">
        <p14:creationId xmlns:p14="http://schemas.microsoft.com/office/powerpoint/2010/main" val="262261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0DFC817-4CDE-AA45-9418-D350CBE2858E}"/>
              </a:ext>
            </a:extLst>
          </p:cNvPr>
          <p:cNvSpPr>
            <a:spLocks noGrp="1"/>
          </p:cNvSpPr>
          <p:nvPr>
            <p:ph type="sldNum" sz="quarter" idx="10"/>
          </p:nvPr>
        </p:nvSpPr>
        <p:spPr/>
        <p:txBody>
          <a:bodyPr/>
          <a:lstStyle/>
          <a:p>
            <a:pPr>
              <a:defRPr/>
            </a:pPr>
            <a:fld id="{671FAD99-34BE-324F-824B-135D51AA6E63}" type="slidenum">
              <a:rPr lang="de-DE" smtClean="0">
                <a:solidFill>
                  <a:srgbClr val="000000"/>
                </a:solidFill>
              </a:rPr>
              <a:pPr>
                <a:defRPr/>
              </a:pPr>
              <a:t>9</a:t>
            </a:fld>
            <a:endParaRPr lang="de-DE" dirty="0">
              <a:solidFill>
                <a:srgbClr val="000000"/>
              </a:solidFill>
            </a:endParaRPr>
          </a:p>
        </p:txBody>
      </p:sp>
      <p:sp>
        <p:nvSpPr>
          <p:cNvPr id="3" name="Titel 2">
            <a:extLst>
              <a:ext uri="{FF2B5EF4-FFF2-40B4-BE49-F238E27FC236}">
                <a16:creationId xmlns:a16="http://schemas.microsoft.com/office/drawing/2014/main" id="{DC2F87F4-1E70-3D4D-B8A5-0B1D409A7858}"/>
              </a:ext>
            </a:extLst>
          </p:cNvPr>
          <p:cNvSpPr>
            <a:spLocks noGrp="1"/>
          </p:cNvSpPr>
          <p:nvPr>
            <p:ph type="title"/>
          </p:nvPr>
        </p:nvSpPr>
        <p:spPr/>
        <p:txBody>
          <a:bodyPr/>
          <a:lstStyle/>
          <a:p>
            <a:r>
              <a:rPr lang="de-DE" dirty="0"/>
              <a:t>105: Turtle-Grafik</a:t>
            </a:r>
          </a:p>
        </p:txBody>
      </p:sp>
      <p:sp>
        <p:nvSpPr>
          <p:cNvPr id="4" name="Inhaltsplatzhalter 3">
            <a:extLst>
              <a:ext uri="{FF2B5EF4-FFF2-40B4-BE49-F238E27FC236}">
                <a16:creationId xmlns:a16="http://schemas.microsoft.com/office/drawing/2014/main" id="{DCB60F2A-5D1B-2C4D-9CB3-436D652D1226}"/>
              </a:ext>
            </a:extLst>
          </p:cNvPr>
          <p:cNvSpPr>
            <a:spLocks noGrp="1"/>
          </p:cNvSpPr>
          <p:nvPr>
            <p:ph sz="quarter" idx="11"/>
          </p:nvPr>
        </p:nvSpPr>
        <p:spPr/>
        <p:txBody>
          <a:bodyPr/>
          <a:lstStyle/>
          <a:p>
            <a:r>
              <a:rPr lang="de-DE" dirty="0"/>
              <a:t>Sie können</a:t>
            </a:r>
          </a:p>
          <a:p>
            <a:pPr lvl="1"/>
            <a:r>
              <a:rPr lang="de-DE" dirty="0"/>
              <a:t>Gehwege eines </a:t>
            </a:r>
            <a:r>
              <a:rPr lang="de-DE" dirty="0" err="1"/>
              <a:t>Turtles</a:t>
            </a:r>
            <a:r>
              <a:rPr lang="de-DE" dirty="0"/>
              <a:t> relativ zu einem Ausgangspunkt mit der vorgestellten Syntax beschreiben (</a:t>
            </a:r>
            <a:r>
              <a:rPr lang="de-DE" dirty="0">
                <a:latin typeface="Courier" pitchFamily="2" charset="0"/>
              </a:rPr>
              <a:t>F(x), f(x), +(a), -(a)</a:t>
            </a:r>
            <a:r>
              <a:rPr lang="de-DE" dirty="0"/>
              <a:t>).</a:t>
            </a:r>
          </a:p>
          <a:p>
            <a:pPr lvl="1"/>
            <a:r>
              <a:rPr lang="de-DE" dirty="0"/>
              <a:t>ausgehend von der entsprechenden Syntax den Gehweg skizzieren oder ein entsprechende </a:t>
            </a:r>
            <a:r>
              <a:rPr lang="de-DE" dirty="0" err="1"/>
              <a:t>Scratch</a:t>
            </a:r>
            <a:r>
              <a:rPr lang="de-DE" dirty="0"/>
              <a:t>-Programm implementieren.</a:t>
            </a:r>
          </a:p>
          <a:p>
            <a:pPr lvl="1"/>
            <a:r>
              <a:rPr lang="de-DE" dirty="0"/>
              <a:t>geometrische Formen beschreiben bzw. Gehwege als geometrische Formen deuten.</a:t>
            </a:r>
          </a:p>
          <a:p>
            <a:pPr lvl="1"/>
            <a:r>
              <a:rPr lang="de-DE" dirty="0"/>
              <a:t>geometrische Formen in </a:t>
            </a:r>
            <a:r>
              <a:rPr lang="de-DE" dirty="0" err="1"/>
              <a:t>Scratch</a:t>
            </a:r>
            <a:r>
              <a:rPr lang="de-DE" dirty="0"/>
              <a:t> mit entsprechenden Techniken erzeugen oder bestehende analysieren.</a:t>
            </a:r>
          </a:p>
        </p:txBody>
      </p:sp>
    </p:spTree>
    <p:extLst>
      <p:ext uri="{BB962C8B-B14F-4D97-AF65-F5344CB8AC3E}">
        <p14:creationId xmlns:p14="http://schemas.microsoft.com/office/powerpoint/2010/main" val="1689382896"/>
      </p:ext>
    </p:extLst>
  </p:cSld>
  <p:clrMapOvr>
    <a:masterClrMapping/>
  </p:clrMapOvr>
</p:sld>
</file>

<file path=ppt/theme/theme1.xml><?xml version="1.0" encoding="utf-8"?>
<a:theme xmlns:a="http://schemas.openxmlformats.org/drawingml/2006/main" name="Leere Präsentation">
  <a:themeElements>
    <a:clrScheme name="Benutzerdefiniert 2">
      <a:dk1>
        <a:srgbClr val="000000"/>
      </a:dk1>
      <a:lt1>
        <a:srgbClr val="FFFFFF"/>
      </a:lt1>
      <a:dk2>
        <a:srgbClr val="427AB5"/>
      </a:dk2>
      <a:lt2>
        <a:srgbClr val="E3DED1"/>
      </a:lt2>
      <a:accent1>
        <a:srgbClr val="BFD5F8"/>
      </a:accent1>
      <a:accent2>
        <a:srgbClr val="003B7A"/>
      </a:accent2>
      <a:accent3>
        <a:srgbClr val="427AB5"/>
      </a:accent3>
      <a:accent4>
        <a:srgbClr val="BFD5F8"/>
      </a:accent4>
      <a:accent5>
        <a:srgbClr val="003B7A"/>
      </a:accent5>
      <a:accent6>
        <a:srgbClr val="427AB5"/>
      </a:accent6>
      <a:hlink>
        <a:srgbClr val="003B7A"/>
      </a:hlink>
      <a:folHlink>
        <a:srgbClr val="003B7A"/>
      </a:folHlink>
    </a:clrScheme>
    <a:fontScheme name="Leere Präsentation">
      <a:majorFont>
        <a:latin typeface="Arial"/>
        <a:ea typeface="Osaka"/>
        <a:cs typeface=""/>
      </a:majorFont>
      <a:minorFont>
        <a:latin typeface="Arial"/>
        <a:ea typeface="Osaka"/>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Leere Prä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ä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ä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ä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ä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ä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ä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ä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ä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ä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ä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ä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1188</Words>
  <Application>Microsoft Macintosh PowerPoint</Application>
  <PresentationFormat>A4-Papier (210 x 297 mm)</PresentationFormat>
  <Paragraphs>140</Paragraphs>
  <Slides>18</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18</vt:i4>
      </vt:variant>
    </vt:vector>
  </HeadingPairs>
  <TitlesOfParts>
    <vt:vector size="24" baseType="lpstr">
      <vt:lpstr>Arial</vt:lpstr>
      <vt:lpstr>Calibri</vt:lpstr>
      <vt:lpstr>Cambria Math</vt:lpstr>
      <vt:lpstr>Century Gothic</vt:lpstr>
      <vt:lpstr>Courier</vt:lpstr>
      <vt:lpstr>Leere Präsentation</vt:lpstr>
      <vt:lpstr>Checkout Kapitel 1</vt:lpstr>
      <vt:lpstr>101: Das Heron-Verfahren</vt:lpstr>
      <vt:lpstr>Aufgaben</vt:lpstr>
      <vt:lpstr>102: Definition Algorithmus</vt:lpstr>
      <vt:lpstr>Aufgaben</vt:lpstr>
      <vt:lpstr>103: Scratch Einstieg</vt:lpstr>
      <vt:lpstr>104: Algorithmen, Programme und Computer</vt:lpstr>
      <vt:lpstr>Aufgaben</vt:lpstr>
      <vt:lpstr>105: Turtle-Grafik</vt:lpstr>
      <vt:lpstr>Aufgaben</vt:lpstr>
      <vt:lpstr>106: Koordinaten-Grafik</vt:lpstr>
      <vt:lpstr>Aufgaben</vt:lpstr>
      <vt:lpstr>107: Euklidischer Algorithmus</vt:lpstr>
      <vt:lpstr>Aufgaben</vt:lpstr>
      <vt:lpstr>108: Kontrollstrukturen</vt:lpstr>
      <vt:lpstr>Aufgaben</vt:lpstr>
      <vt:lpstr>109: Euklidischer Algorithmus 2</vt:lpstr>
      <vt:lpstr>Aufgaben</vt:lpstr>
    </vt:vector>
  </TitlesOfParts>
  <Company>Lupus alpha Asset Management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jbarzel</dc:creator>
  <cp:lastModifiedBy>Marcel Klinger</cp:lastModifiedBy>
  <cp:revision>2364</cp:revision>
  <cp:lastPrinted>2019-09-25T12:17:27Z</cp:lastPrinted>
  <dcterms:created xsi:type="dcterms:W3CDTF">2012-04-02T11:24:24Z</dcterms:created>
  <dcterms:modified xsi:type="dcterms:W3CDTF">2020-11-30T12:11:59Z</dcterms:modified>
</cp:coreProperties>
</file>